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heme/themeOverride3.xml" ContentType="application/vnd.openxmlformats-officedocument.themeOverr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Override PartName="/ppt/diagrams/quickStyle1.xml" ContentType="application/vnd.openxmlformats-officedocument.drawingml.diagramStyl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theme/themeOverride2.xml" ContentType="application/vnd.openxmlformats-officedocument.themeOverr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Default Extension="wdp" ContentType="image/vnd.ms-photo"/>
  <Override PartName="/ppt/slideLayouts/slideLayout10.xml" ContentType="application/vnd.openxmlformats-officedocument.presentationml.slideLayout+xml"/>
  <Override PartName="/ppt/diagrams/layout2.xml" ContentType="application/vnd.openxmlformats-officedocument.drawingml.diagramLayout+xml"/>
  <Override PartName="/ppt/slides/slide8.xml" ContentType="application/vnd.openxmlformats-officedocument.presentationml.slide+xml"/>
  <Override PartName="/ppt/slides/slide49.xml" ContentType="application/vnd.openxmlformats-officedocument.presentationml.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61"/>
  </p:notesMasterIdLst>
  <p:sldIdLst>
    <p:sldId id="256" r:id="rId2"/>
    <p:sldId id="298" r:id="rId3"/>
    <p:sldId id="299" r:id="rId4"/>
    <p:sldId id="300" r:id="rId5"/>
    <p:sldId id="302" r:id="rId6"/>
    <p:sldId id="301" r:id="rId7"/>
    <p:sldId id="257" r:id="rId8"/>
    <p:sldId id="304" r:id="rId9"/>
    <p:sldId id="305" r:id="rId10"/>
    <p:sldId id="306" r:id="rId11"/>
    <p:sldId id="258" r:id="rId12"/>
    <p:sldId id="259" r:id="rId13"/>
    <p:sldId id="261" r:id="rId14"/>
    <p:sldId id="262" r:id="rId15"/>
    <p:sldId id="263" r:id="rId16"/>
    <p:sldId id="260" r:id="rId17"/>
    <p:sldId id="264" r:id="rId18"/>
    <p:sldId id="266" r:id="rId19"/>
    <p:sldId id="267" r:id="rId20"/>
    <p:sldId id="309" r:id="rId21"/>
    <p:sldId id="310" r:id="rId22"/>
    <p:sldId id="322" r:id="rId23"/>
    <p:sldId id="311" r:id="rId24"/>
    <p:sldId id="315" r:id="rId25"/>
    <p:sldId id="324" r:id="rId26"/>
    <p:sldId id="317" r:id="rId27"/>
    <p:sldId id="318" r:id="rId28"/>
    <p:sldId id="319" r:id="rId29"/>
    <p:sldId id="320" r:id="rId30"/>
    <p:sldId id="321" r:id="rId31"/>
    <p:sldId id="269" r:id="rId32"/>
    <p:sldId id="270" r:id="rId33"/>
    <p:sldId id="271" r:id="rId34"/>
    <p:sldId id="272" r:id="rId35"/>
    <p:sldId id="313" r:id="rId36"/>
    <p:sldId id="312" r:id="rId37"/>
    <p:sldId id="275" r:id="rId38"/>
    <p:sldId id="277" r:id="rId39"/>
    <p:sldId id="279" r:id="rId40"/>
    <p:sldId id="278" r:id="rId41"/>
    <p:sldId id="323" r:id="rId42"/>
    <p:sldId id="280" r:id="rId43"/>
    <p:sldId id="281" r:id="rId44"/>
    <p:sldId id="282" r:id="rId45"/>
    <p:sldId id="283" r:id="rId46"/>
    <p:sldId id="284" r:id="rId47"/>
    <p:sldId id="285" r:id="rId48"/>
    <p:sldId id="287" r:id="rId49"/>
    <p:sldId id="288" r:id="rId50"/>
    <p:sldId id="286" r:id="rId51"/>
    <p:sldId id="290" r:id="rId52"/>
    <p:sldId id="289" r:id="rId53"/>
    <p:sldId id="292" r:id="rId54"/>
    <p:sldId id="293" r:id="rId55"/>
    <p:sldId id="294" r:id="rId56"/>
    <p:sldId id="295" r:id="rId57"/>
    <p:sldId id="296" r:id="rId58"/>
    <p:sldId id="303" r:id="rId59"/>
    <p:sldId id="297" r:id="rId60"/>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712" autoAdjust="0"/>
    <p:restoredTop sz="94660"/>
  </p:normalViewPr>
  <p:slideViewPr>
    <p:cSldViewPr snapToGrid="0">
      <p:cViewPr varScale="1">
        <p:scale>
          <a:sx n="110" d="100"/>
          <a:sy n="110" d="100"/>
        </p:scale>
        <p:origin x="-438" y="168"/>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iagrams/_rels/data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image" Target="../media/image3.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image" Target="../media/image3.jpeg"/></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11DCCF4-340F-4819-BAB8-759F900592E4}" type="doc">
      <dgm:prSet loTypeId="urn:microsoft.com/office/officeart/2008/layout/VerticalCurvedList" loCatId="list" qsTypeId="urn:microsoft.com/office/officeart/2005/8/quickstyle/3d4" qsCatId="3D" csTypeId="urn:microsoft.com/office/officeart/2005/8/colors/accent2_1" csCatId="accent2" phldr="1"/>
      <dgm:spPr/>
      <dgm:t>
        <a:bodyPr/>
        <a:lstStyle/>
        <a:p>
          <a:endParaRPr lang="el-GR"/>
        </a:p>
      </dgm:t>
    </dgm:pt>
    <dgm:pt modelId="{CFEF2FC1-FEA3-485E-ACC5-8D4CD363FF2F}">
      <dgm:prSet phldrT="[Κείμενο]"/>
      <dgm:spPr/>
      <dgm:t>
        <a:bodyPr/>
        <a:lstStyle/>
        <a:p>
          <a:pPr algn="ctr"/>
          <a:r>
            <a:rPr lang="el-GR" b="1" dirty="0" smtClean="0"/>
            <a:t>Γεωγραφικά Στοιχεία</a:t>
          </a:r>
          <a:endParaRPr lang="el-GR" b="1" dirty="0"/>
        </a:p>
      </dgm:t>
    </dgm:pt>
    <dgm:pt modelId="{788361B0-D725-4AAB-A70A-238CAFB7EB7D}" type="parTrans" cxnId="{E66D369A-F3C2-4AE4-9795-E5FA9C1EAFC1}">
      <dgm:prSet/>
      <dgm:spPr/>
      <dgm:t>
        <a:bodyPr/>
        <a:lstStyle/>
        <a:p>
          <a:endParaRPr lang="el-GR"/>
        </a:p>
      </dgm:t>
    </dgm:pt>
    <dgm:pt modelId="{1DE7034C-4A66-41D6-B052-C6EEBAC417EC}" type="sibTrans" cxnId="{E66D369A-F3C2-4AE4-9795-E5FA9C1EAFC1}">
      <dgm:prSet/>
      <dgm:spPr/>
      <dgm:t>
        <a:bodyPr/>
        <a:lstStyle/>
        <a:p>
          <a:endParaRPr lang="el-GR"/>
        </a:p>
      </dgm:t>
    </dgm:pt>
    <dgm:pt modelId="{E7CBF932-C74B-44AA-A24C-E3462A5C8C83}">
      <dgm:prSet phldrT="[Κείμενο]"/>
      <dgm:spPr/>
      <dgm:t>
        <a:bodyPr/>
        <a:lstStyle/>
        <a:p>
          <a:pPr algn="ctr"/>
          <a:r>
            <a:rPr lang="el-GR" b="1" dirty="0" smtClean="0"/>
            <a:t>Στοιχεία της Καθημερινότητας</a:t>
          </a:r>
          <a:endParaRPr lang="el-GR" b="1" dirty="0"/>
        </a:p>
      </dgm:t>
    </dgm:pt>
    <dgm:pt modelId="{4C4D1A22-DD75-41A6-A2F8-BAD9C2F9A786}" type="parTrans" cxnId="{9252D1A3-F646-40EE-A64E-43824961E1A8}">
      <dgm:prSet/>
      <dgm:spPr/>
      <dgm:t>
        <a:bodyPr/>
        <a:lstStyle/>
        <a:p>
          <a:endParaRPr lang="el-GR"/>
        </a:p>
      </dgm:t>
    </dgm:pt>
    <dgm:pt modelId="{A890F0F6-D6EB-4780-A343-932E66730C49}" type="sibTrans" cxnId="{9252D1A3-F646-40EE-A64E-43824961E1A8}">
      <dgm:prSet/>
      <dgm:spPr/>
      <dgm:t>
        <a:bodyPr/>
        <a:lstStyle/>
        <a:p>
          <a:endParaRPr lang="el-GR"/>
        </a:p>
      </dgm:t>
    </dgm:pt>
    <dgm:pt modelId="{8BE59D7C-FAAF-4C88-BCED-DA8A2B15278A}">
      <dgm:prSet phldrT="[Κείμενο]"/>
      <dgm:spPr/>
      <dgm:t>
        <a:bodyPr/>
        <a:lstStyle/>
        <a:p>
          <a:pPr algn="ctr"/>
          <a:r>
            <a:rPr lang="el-GR" b="1" dirty="0" smtClean="0"/>
            <a:t>Ιστορικά Στοιχεία</a:t>
          </a:r>
          <a:endParaRPr lang="el-GR" b="1" dirty="0"/>
        </a:p>
      </dgm:t>
    </dgm:pt>
    <dgm:pt modelId="{8DA6E245-693E-4EB0-B4B2-BAA2009B5971}" type="parTrans" cxnId="{4C69D7B0-5BBE-4F30-8C8B-7C4B00AA555B}">
      <dgm:prSet/>
      <dgm:spPr/>
      <dgm:t>
        <a:bodyPr/>
        <a:lstStyle/>
        <a:p>
          <a:endParaRPr lang="el-GR"/>
        </a:p>
      </dgm:t>
    </dgm:pt>
    <dgm:pt modelId="{7CC08B21-17BB-4FA1-8966-D4C11D2B4294}" type="sibTrans" cxnId="{4C69D7B0-5BBE-4F30-8C8B-7C4B00AA555B}">
      <dgm:prSet/>
      <dgm:spPr/>
      <dgm:t>
        <a:bodyPr/>
        <a:lstStyle/>
        <a:p>
          <a:endParaRPr lang="el-GR"/>
        </a:p>
      </dgm:t>
    </dgm:pt>
    <dgm:pt modelId="{568E5DC8-2B61-48FB-9ABE-DCBB229C2CB2}" type="pres">
      <dgm:prSet presAssocID="{611DCCF4-340F-4819-BAB8-759F900592E4}" presName="Name0" presStyleCnt="0">
        <dgm:presLayoutVars>
          <dgm:chMax val="7"/>
          <dgm:chPref val="7"/>
          <dgm:dir/>
        </dgm:presLayoutVars>
      </dgm:prSet>
      <dgm:spPr/>
      <dgm:t>
        <a:bodyPr/>
        <a:lstStyle/>
        <a:p>
          <a:endParaRPr lang="el-GR"/>
        </a:p>
      </dgm:t>
    </dgm:pt>
    <dgm:pt modelId="{0D8562D6-51E4-42EA-AEB0-A2E9CFAAAA40}" type="pres">
      <dgm:prSet presAssocID="{611DCCF4-340F-4819-BAB8-759F900592E4}" presName="Name1" presStyleCnt="0"/>
      <dgm:spPr/>
    </dgm:pt>
    <dgm:pt modelId="{8B376910-F782-4D6A-841A-30B606E8E6D5}" type="pres">
      <dgm:prSet presAssocID="{611DCCF4-340F-4819-BAB8-759F900592E4}" presName="cycle" presStyleCnt="0"/>
      <dgm:spPr/>
    </dgm:pt>
    <dgm:pt modelId="{5F426A4D-E8FE-453D-B4E8-7F98C094DA83}" type="pres">
      <dgm:prSet presAssocID="{611DCCF4-340F-4819-BAB8-759F900592E4}" presName="srcNode" presStyleLbl="node1" presStyleIdx="0" presStyleCnt="3"/>
      <dgm:spPr/>
    </dgm:pt>
    <dgm:pt modelId="{3C8C10FC-8D90-4BED-83FB-7C0893C73540}" type="pres">
      <dgm:prSet presAssocID="{611DCCF4-340F-4819-BAB8-759F900592E4}" presName="conn" presStyleLbl="parChTrans1D2" presStyleIdx="0" presStyleCnt="1"/>
      <dgm:spPr/>
      <dgm:t>
        <a:bodyPr/>
        <a:lstStyle/>
        <a:p>
          <a:endParaRPr lang="el-GR"/>
        </a:p>
      </dgm:t>
    </dgm:pt>
    <dgm:pt modelId="{BEB9DA66-B8AF-4574-A6B8-9E71F6CCD336}" type="pres">
      <dgm:prSet presAssocID="{611DCCF4-340F-4819-BAB8-759F900592E4}" presName="extraNode" presStyleLbl="node1" presStyleIdx="0" presStyleCnt="3"/>
      <dgm:spPr/>
    </dgm:pt>
    <dgm:pt modelId="{79F3643D-995D-4CB2-9DCC-621CB5DE03CC}" type="pres">
      <dgm:prSet presAssocID="{611DCCF4-340F-4819-BAB8-759F900592E4}" presName="dstNode" presStyleLbl="node1" presStyleIdx="0" presStyleCnt="3"/>
      <dgm:spPr/>
    </dgm:pt>
    <dgm:pt modelId="{23DBB00B-176E-4B1C-86BD-695921E31956}" type="pres">
      <dgm:prSet presAssocID="{CFEF2FC1-FEA3-485E-ACC5-8D4CD363FF2F}" presName="text_1" presStyleLbl="node1" presStyleIdx="0" presStyleCnt="3">
        <dgm:presLayoutVars>
          <dgm:bulletEnabled val="1"/>
        </dgm:presLayoutVars>
      </dgm:prSet>
      <dgm:spPr/>
      <dgm:t>
        <a:bodyPr/>
        <a:lstStyle/>
        <a:p>
          <a:endParaRPr lang="el-GR"/>
        </a:p>
      </dgm:t>
    </dgm:pt>
    <dgm:pt modelId="{9E196C7E-1367-41AE-BA14-E3333D6C24EF}" type="pres">
      <dgm:prSet presAssocID="{CFEF2FC1-FEA3-485E-ACC5-8D4CD363FF2F}" presName="accent_1" presStyleCnt="0"/>
      <dgm:spPr/>
    </dgm:pt>
    <dgm:pt modelId="{35258371-A5F6-4EDE-9BAD-8F6E95AF5422}" type="pres">
      <dgm:prSet presAssocID="{CFEF2FC1-FEA3-485E-ACC5-8D4CD363FF2F}" presName="accentRepeatNode" presStyleLbl="solidFgAcc1" presStyleIdx="0" presStyleCnt="3"/>
      <dgm:spPr>
        <a:blipFill dpi="0" rotWithShape="0">
          <a:blip xmlns:r="http://schemas.openxmlformats.org/officeDocument/2006/relationships" r:embed="rId1" cstate="print">
            <a:extLst>
              <a:ext uri="{28A0092B-C50C-407E-A947-70E740481C1C}">
                <a14:useLocalDpi xmlns:a14="http://schemas.microsoft.com/office/drawing/2010/main" xmlns="" val="0"/>
              </a:ext>
            </a:extLst>
          </a:blip>
          <a:srcRect/>
          <a:stretch>
            <a:fillRect/>
          </a:stretch>
        </a:blipFill>
      </dgm:spPr>
      <dgm:t>
        <a:bodyPr/>
        <a:lstStyle/>
        <a:p>
          <a:endParaRPr lang="el-GR"/>
        </a:p>
      </dgm:t>
    </dgm:pt>
    <dgm:pt modelId="{DA8F5350-0345-4B99-88C6-380983D976AE}" type="pres">
      <dgm:prSet presAssocID="{E7CBF932-C74B-44AA-A24C-E3462A5C8C83}" presName="text_2" presStyleLbl="node1" presStyleIdx="1" presStyleCnt="3">
        <dgm:presLayoutVars>
          <dgm:bulletEnabled val="1"/>
        </dgm:presLayoutVars>
      </dgm:prSet>
      <dgm:spPr/>
      <dgm:t>
        <a:bodyPr/>
        <a:lstStyle/>
        <a:p>
          <a:endParaRPr lang="el-GR"/>
        </a:p>
      </dgm:t>
    </dgm:pt>
    <dgm:pt modelId="{C180A410-B43D-4087-B88A-56C33269A951}" type="pres">
      <dgm:prSet presAssocID="{E7CBF932-C74B-44AA-A24C-E3462A5C8C83}" presName="accent_2" presStyleCnt="0"/>
      <dgm:spPr/>
    </dgm:pt>
    <dgm:pt modelId="{9235DCEE-65B2-451A-85E2-2A791F45389A}" type="pres">
      <dgm:prSet presAssocID="{E7CBF932-C74B-44AA-A24C-E3462A5C8C83}" presName="accentRepeatNode" presStyleLbl="solidFgAcc1" presStyleIdx="1" presStyleCnt="3"/>
      <dgm:spPr>
        <a:blipFill dpi="0" rotWithShape="0">
          <a:blip xmlns:r="http://schemas.openxmlformats.org/officeDocument/2006/relationships" r:embed="rId2" cstate="print">
            <a:extLst>
              <a:ext uri="{28A0092B-C50C-407E-A947-70E740481C1C}">
                <a14:useLocalDpi xmlns:a14="http://schemas.microsoft.com/office/drawing/2010/main" xmlns="" val="0"/>
              </a:ext>
            </a:extLst>
          </a:blip>
          <a:srcRect/>
          <a:stretch>
            <a:fillRect/>
          </a:stretch>
        </a:blipFill>
      </dgm:spPr>
      <dgm:t>
        <a:bodyPr/>
        <a:lstStyle/>
        <a:p>
          <a:endParaRPr lang="el-GR"/>
        </a:p>
      </dgm:t>
    </dgm:pt>
    <dgm:pt modelId="{E07587C7-E991-40CB-9AB9-6B6D6FF03E10}" type="pres">
      <dgm:prSet presAssocID="{8BE59D7C-FAAF-4C88-BCED-DA8A2B15278A}" presName="text_3" presStyleLbl="node1" presStyleIdx="2" presStyleCnt="3">
        <dgm:presLayoutVars>
          <dgm:bulletEnabled val="1"/>
        </dgm:presLayoutVars>
      </dgm:prSet>
      <dgm:spPr/>
      <dgm:t>
        <a:bodyPr/>
        <a:lstStyle/>
        <a:p>
          <a:endParaRPr lang="el-GR"/>
        </a:p>
      </dgm:t>
    </dgm:pt>
    <dgm:pt modelId="{8FDC93A2-C1F4-4C19-911B-3084F3D6448B}" type="pres">
      <dgm:prSet presAssocID="{8BE59D7C-FAAF-4C88-BCED-DA8A2B15278A}" presName="accent_3" presStyleCnt="0"/>
      <dgm:spPr/>
    </dgm:pt>
    <dgm:pt modelId="{31E2485A-CF8F-4498-B972-620DEA872712}" type="pres">
      <dgm:prSet presAssocID="{8BE59D7C-FAAF-4C88-BCED-DA8A2B15278A}" presName="accentRepeatNode" presStyleLbl="solidFgAcc1" presStyleIdx="2" presStyleCnt="3"/>
      <dgm:spPr>
        <a:blipFill dpi="0" rotWithShape="0">
          <a:blip xmlns:r="http://schemas.openxmlformats.org/officeDocument/2006/relationships" r:embed="rId3" cstate="print">
            <a:extLst>
              <a:ext uri="{28A0092B-C50C-407E-A947-70E740481C1C}">
                <a14:useLocalDpi xmlns:a14="http://schemas.microsoft.com/office/drawing/2010/main" xmlns="" val="0"/>
              </a:ext>
            </a:extLst>
          </a:blip>
          <a:srcRect/>
          <a:stretch>
            <a:fillRect/>
          </a:stretch>
        </a:blipFill>
      </dgm:spPr>
      <dgm:t>
        <a:bodyPr/>
        <a:lstStyle/>
        <a:p>
          <a:endParaRPr lang="el-GR"/>
        </a:p>
      </dgm:t>
    </dgm:pt>
  </dgm:ptLst>
  <dgm:cxnLst>
    <dgm:cxn modelId="{C88A73A6-AB6D-4794-B570-F409AAF0C343}" type="presOf" srcId="{611DCCF4-340F-4819-BAB8-759F900592E4}" destId="{568E5DC8-2B61-48FB-9ABE-DCBB229C2CB2}" srcOrd="0" destOrd="0" presId="urn:microsoft.com/office/officeart/2008/layout/VerticalCurvedList"/>
    <dgm:cxn modelId="{4C69D7B0-5BBE-4F30-8C8B-7C4B00AA555B}" srcId="{611DCCF4-340F-4819-BAB8-759F900592E4}" destId="{8BE59D7C-FAAF-4C88-BCED-DA8A2B15278A}" srcOrd="2" destOrd="0" parTransId="{8DA6E245-693E-4EB0-B4B2-BAA2009B5971}" sibTransId="{7CC08B21-17BB-4FA1-8966-D4C11D2B4294}"/>
    <dgm:cxn modelId="{BAD4C41C-DF66-4157-AA24-F0E20B7F3E4B}" type="presOf" srcId="{E7CBF932-C74B-44AA-A24C-E3462A5C8C83}" destId="{DA8F5350-0345-4B99-88C6-380983D976AE}" srcOrd="0" destOrd="0" presId="urn:microsoft.com/office/officeart/2008/layout/VerticalCurvedList"/>
    <dgm:cxn modelId="{E66D369A-F3C2-4AE4-9795-E5FA9C1EAFC1}" srcId="{611DCCF4-340F-4819-BAB8-759F900592E4}" destId="{CFEF2FC1-FEA3-485E-ACC5-8D4CD363FF2F}" srcOrd="0" destOrd="0" parTransId="{788361B0-D725-4AAB-A70A-238CAFB7EB7D}" sibTransId="{1DE7034C-4A66-41D6-B052-C6EEBAC417EC}"/>
    <dgm:cxn modelId="{C6B521E3-A319-47CD-BD59-FAA94D1D0E06}" type="presOf" srcId="{8BE59D7C-FAAF-4C88-BCED-DA8A2B15278A}" destId="{E07587C7-E991-40CB-9AB9-6B6D6FF03E10}" srcOrd="0" destOrd="0" presId="urn:microsoft.com/office/officeart/2008/layout/VerticalCurvedList"/>
    <dgm:cxn modelId="{21767118-0C01-4145-8C8F-F9A1651BCBFA}" type="presOf" srcId="{CFEF2FC1-FEA3-485E-ACC5-8D4CD363FF2F}" destId="{23DBB00B-176E-4B1C-86BD-695921E31956}" srcOrd="0" destOrd="0" presId="urn:microsoft.com/office/officeart/2008/layout/VerticalCurvedList"/>
    <dgm:cxn modelId="{9252D1A3-F646-40EE-A64E-43824961E1A8}" srcId="{611DCCF4-340F-4819-BAB8-759F900592E4}" destId="{E7CBF932-C74B-44AA-A24C-E3462A5C8C83}" srcOrd="1" destOrd="0" parTransId="{4C4D1A22-DD75-41A6-A2F8-BAD9C2F9A786}" sibTransId="{A890F0F6-D6EB-4780-A343-932E66730C49}"/>
    <dgm:cxn modelId="{D87936E3-96A1-46A5-A624-17686650876C}" type="presOf" srcId="{1DE7034C-4A66-41D6-B052-C6EEBAC417EC}" destId="{3C8C10FC-8D90-4BED-83FB-7C0893C73540}" srcOrd="0" destOrd="0" presId="urn:microsoft.com/office/officeart/2008/layout/VerticalCurvedList"/>
    <dgm:cxn modelId="{D61C1E1C-CB98-445E-B2FB-23A55A396DA1}" type="presParOf" srcId="{568E5DC8-2B61-48FB-9ABE-DCBB229C2CB2}" destId="{0D8562D6-51E4-42EA-AEB0-A2E9CFAAAA40}" srcOrd="0" destOrd="0" presId="urn:microsoft.com/office/officeart/2008/layout/VerticalCurvedList"/>
    <dgm:cxn modelId="{B0A47F93-B5B5-4515-9E4D-ECE0C2972D99}" type="presParOf" srcId="{0D8562D6-51E4-42EA-AEB0-A2E9CFAAAA40}" destId="{8B376910-F782-4D6A-841A-30B606E8E6D5}" srcOrd="0" destOrd="0" presId="urn:microsoft.com/office/officeart/2008/layout/VerticalCurvedList"/>
    <dgm:cxn modelId="{AB56A258-A5C9-480F-A69E-EDB8EC5BC39C}" type="presParOf" srcId="{8B376910-F782-4D6A-841A-30B606E8E6D5}" destId="{5F426A4D-E8FE-453D-B4E8-7F98C094DA83}" srcOrd="0" destOrd="0" presId="urn:microsoft.com/office/officeart/2008/layout/VerticalCurvedList"/>
    <dgm:cxn modelId="{487C8F60-0BEF-4504-912D-C781C4A2AEE0}" type="presParOf" srcId="{8B376910-F782-4D6A-841A-30B606E8E6D5}" destId="{3C8C10FC-8D90-4BED-83FB-7C0893C73540}" srcOrd="1" destOrd="0" presId="urn:microsoft.com/office/officeart/2008/layout/VerticalCurvedList"/>
    <dgm:cxn modelId="{80584280-A776-4615-889A-66416BAA947F}" type="presParOf" srcId="{8B376910-F782-4D6A-841A-30B606E8E6D5}" destId="{BEB9DA66-B8AF-4574-A6B8-9E71F6CCD336}" srcOrd="2" destOrd="0" presId="urn:microsoft.com/office/officeart/2008/layout/VerticalCurvedList"/>
    <dgm:cxn modelId="{D9D3F73E-E60C-420B-8A81-0EB29391506E}" type="presParOf" srcId="{8B376910-F782-4D6A-841A-30B606E8E6D5}" destId="{79F3643D-995D-4CB2-9DCC-621CB5DE03CC}" srcOrd="3" destOrd="0" presId="urn:microsoft.com/office/officeart/2008/layout/VerticalCurvedList"/>
    <dgm:cxn modelId="{7FAF491B-DF8F-4AE1-BC62-7D1E68944D06}" type="presParOf" srcId="{0D8562D6-51E4-42EA-AEB0-A2E9CFAAAA40}" destId="{23DBB00B-176E-4B1C-86BD-695921E31956}" srcOrd="1" destOrd="0" presId="urn:microsoft.com/office/officeart/2008/layout/VerticalCurvedList"/>
    <dgm:cxn modelId="{F9681E46-1EB6-45AB-BA0D-03CD9B0881E7}" type="presParOf" srcId="{0D8562D6-51E4-42EA-AEB0-A2E9CFAAAA40}" destId="{9E196C7E-1367-41AE-BA14-E3333D6C24EF}" srcOrd="2" destOrd="0" presId="urn:microsoft.com/office/officeart/2008/layout/VerticalCurvedList"/>
    <dgm:cxn modelId="{FBB36D6F-05C6-427C-9BA2-936649B81872}" type="presParOf" srcId="{9E196C7E-1367-41AE-BA14-E3333D6C24EF}" destId="{35258371-A5F6-4EDE-9BAD-8F6E95AF5422}" srcOrd="0" destOrd="0" presId="urn:microsoft.com/office/officeart/2008/layout/VerticalCurvedList"/>
    <dgm:cxn modelId="{8153DC60-5248-4B48-AE6A-3010F5BD2EFE}" type="presParOf" srcId="{0D8562D6-51E4-42EA-AEB0-A2E9CFAAAA40}" destId="{DA8F5350-0345-4B99-88C6-380983D976AE}" srcOrd="3" destOrd="0" presId="urn:microsoft.com/office/officeart/2008/layout/VerticalCurvedList"/>
    <dgm:cxn modelId="{9377B2ED-68BB-4649-93CA-42C07ED9A52C}" type="presParOf" srcId="{0D8562D6-51E4-42EA-AEB0-A2E9CFAAAA40}" destId="{C180A410-B43D-4087-B88A-56C33269A951}" srcOrd="4" destOrd="0" presId="urn:microsoft.com/office/officeart/2008/layout/VerticalCurvedList"/>
    <dgm:cxn modelId="{8ED7DC39-0572-48A4-9563-E046EE4B80EA}" type="presParOf" srcId="{C180A410-B43D-4087-B88A-56C33269A951}" destId="{9235DCEE-65B2-451A-85E2-2A791F45389A}" srcOrd="0" destOrd="0" presId="urn:microsoft.com/office/officeart/2008/layout/VerticalCurvedList"/>
    <dgm:cxn modelId="{17CC23C3-271E-4D8D-8BFB-AA8DB412240D}" type="presParOf" srcId="{0D8562D6-51E4-42EA-AEB0-A2E9CFAAAA40}" destId="{E07587C7-E991-40CB-9AB9-6B6D6FF03E10}" srcOrd="5" destOrd="0" presId="urn:microsoft.com/office/officeart/2008/layout/VerticalCurvedList"/>
    <dgm:cxn modelId="{AB58714A-D4FF-45B7-80F0-8EF4359C3D2F}" type="presParOf" srcId="{0D8562D6-51E4-42EA-AEB0-A2E9CFAAAA40}" destId="{8FDC93A2-C1F4-4C19-911B-3084F3D6448B}" srcOrd="6" destOrd="0" presId="urn:microsoft.com/office/officeart/2008/layout/VerticalCurvedList"/>
    <dgm:cxn modelId="{EEA5BB8F-47E7-46C8-A307-F98E5C449D24}" type="presParOf" srcId="{8FDC93A2-C1F4-4C19-911B-3084F3D6448B}" destId="{31E2485A-CF8F-4498-B972-620DEA872712}" srcOrd="0" destOrd="0" presId="urn:microsoft.com/office/officeart/2008/layout/VerticalCurvedLis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79DBE57-3987-41BB-86E1-B575F3B60D3F}" type="doc">
      <dgm:prSet loTypeId="urn:microsoft.com/office/officeart/2005/8/layout/orgChart1" loCatId="hierarchy" qsTypeId="urn:microsoft.com/office/officeart/2005/8/quickstyle/simple5" qsCatId="simple" csTypeId="urn:microsoft.com/office/officeart/2005/8/colors/accent1_2" csCatId="accent1" phldr="1"/>
      <dgm:spPr/>
      <dgm:t>
        <a:bodyPr/>
        <a:lstStyle/>
        <a:p>
          <a:endParaRPr lang="el-GR"/>
        </a:p>
      </dgm:t>
    </dgm:pt>
    <dgm:pt modelId="{C776913E-5B01-42C0-89A8-F02D36B70225}">
      <dgm:prSet/>
      <dgm:spPr/>
      <dgm:t>
        <a:bodyPr/>
        <a:lstStyle/>
        <a:p>
          <a:pPr rtl="0"/>
          <a:r>
            <a:rPr lang="el-GR" b="1" dirty="0" smtClean="0"/>
            <a:t>Δρόμος</a:t>
          </a:r>
          <a:endParaRPr lang="el-GR" b="1" dirty="0"/>
        </a:p>
      </dgm:t>
    </dgm:pt>
    <dgm:pt modelId="{ADB02DB8-2E98-4D2F-BB2B-E09867C1C3E8}" type="parTrans" cxnId="{D54183DE-6776-4A5E-9C22-4CB1A3002358}">
      <dgm:prSet/>
      <dgm:spPr/>
      <dgm:t>
        <a:bodyPr/>
        <a:lstStyle/>
        <a:p>
          <a:endParaRPr lang="el-GR"/>
        </a:p>
      </dgm:t>
    </dgm:pt>
    <dgm:pt modelId="{D4380D22-470F-45EF-ABB6-F639A677C8AD}" type="sibTrans" cxnId="{D54183DE-6776-4A5E-9C22-4CB1A3002358}">
      <dgm:prSet/>
      <dgm:spPr/>
      <dgm:t>
        <a:bodyPr/>
        <a:lstStyle/>
        <a:p>
          <a:endParaRPr lang="el-GR"/>
        </a:p>
      </dgm:t>
    </dgm:pt>
    <dgm:pt modelId="{713CD783-BB77-4088-B513-419471D1A627}">
      <dgm:prSet/>
      <dgm:spPr/>
      <dgm:t>
        <a:bodyPr/>
        <a:lstStyle/>
        <a:p>
          <a:pPr rtl="0"/>
          <a:r>
            <a:rPr lang="el-GR" b="1" dirty="0" smtClean="0"/>
            <a:t>Πάλη</a:t>
          </a:r>
          <a:endParaRPr lang="el-GR" b="1" dirty="0"/>
        </a:p>
      </dgm:t>
    </dgm:pt>
    <dgm:pt modelId="{3090D5AE-ABB2-4040-A6CC-7DC3F54F7F2E}" type="parTrans" cxnId="{50D11F81-4550-4BFB-9E7F-AAFE89BBC4FC}">
      <dgm:prSet/>
      <dgm:spPr/>
      <dgm:t>
        <a:bodyPr/>
        <a:lstStyle/>
        <a:p>
          <a:endParaRPr lang="el-GR"/>
        </a:p>
      </dgm:t>
    </dgm:pt>
    <dgm:pt modelId="{04C448AA-1560-421E-AFDF-46C7CF33F359}" type="sibTrans" cxnId="{50D11F81-4550-4BFB-9E7F-AAFE89BBC4FC}">
      <dgm:prSet/>
      <dgm:spPr/>
      <dgm:t>
        <a:bodyPr/>
        <a:lstStyle/>
        <a:p>
          <a:endParaRPr lang="el-GR"/>
        </a:p>
      </dgm:t>
    </dgm:pt>
    <dgm:pt modelId="{F212C6B3-99BE-4DB6-ACDD-13C9AAD6611B}">
      <dgm:prSet/>
      <dgm:spPr/>
      <dgm:t>
        <a:bodyPr/>
        <a:lstStyle/>
        <a:p>
          <a:pPr rtl="0"/>
          <a:r>
            <a:rPr lang="el-GR" b="1" dirty="0" smtClean="0"/>
            <a:t>Άλμα</a:t>
          </a:r>
          <a:endParaRPr lang="el-GR" b="1" dirty="0"/>
        </a:p>
      </dgm:t>
    </dgm:pt>
    <dgm:pt modelId="{93453872-49B4-4844-9B27-A1F594C4B58A}" type="parTrans" cxnId="{3BAB9E77-1A51-4238-AF6B-B49A675DE370}">
      <dgm:prSet/>
      <dgm:spPr/>
      <dgm:t>
        <a:bodyPr/>
        <a:lstStyle/>
        <a:p>
          <a:endParaRPr lang="el-GR"/>
        </a:p>
      </dgm:t>
    </dgm:pt>
    <dgm:pt modelId="{9886352C-AA76-464F-A01E-B5D77416B2E1}" type="sibTrans" cxnId="{3BAB9E77-1A51-4238-AF6B-B49A675DE370}">
      <dgm:prSet/>
      <dgm:spPr/>
      <dgm:t>
        <a:bodyPr/>
        <a:lstStyle/>
        <a:p>
          <a:endParaRPr lang="el-GR"/>
        </a:p>
      </dgm:t>
    </dgm:pt>
    <dgm:pt modelId="{EA7A6BF0-E988-40B8-8C20-7EB90A15E621}">
      <dgm:prSet/>
      <dgm:spPr/>
      <dgm:t>
        <a:bodyPr/>
        <a:lstStyle/>
        <a:p>
          <a:pPr rtl="0"/>
          <a:r>
            <a:rPr lang="el-GR" b="1" dirty="0" smtClean="0"/>
            <a:t>Δισκοβολία</a:t>
          </a:r>
          <a:endParaRPr lang="el-GR" b="1" dirty="0"/>
        </a:p>
      </dgm:t>
    </dgm:pt>
    <dgm:pt modelId="{54F53DAA-7108-415B-BC78-9C9625D4B538}" type="parTrans" cxnId="{C85A21F9-2E67-41E3-BAEC-C4A9618BBA89}">
      <dgm:prSet/>
      <dgm:spPr/>
      <dgm:t>
        <a:bodyPr/>
        <a:lstStyle/>
        <a:p>
          <a:endParaRPr lang="el-GR"/>
        </a:p>
      </dgm:t>
    </dgm:pt>
    <dgm:pt modelId="{7394B243-E41E-435C-A4E0-2EACDC803491}" type="sibTrans" cxnId="{C85A21F9-2E67-41E3-BAEC-C4A9618BBA89}">
      <dgm:prSet/>
      <dgm:spPr/>
      <dgm:t>
        <a:bodyPr/>
        <a:lstStyle/>
        <a:p>
          <a:endParaRPr lang="el-GR"/>
        </a:p>
      </dgm:t>
    </dgm:pt>
    <dgm:pt modelId="{CFDFA7E7-5760-478D-AAAD-6FDFF0078DEF}">
      <dgm:prSet/>
      <dgm:spPr/>
      <dgm:t>
        <a:bodyPr/>
        <a:lstStyle/>
        <a:p>
          <a:pPr rtl="0"/>
          <a:r>
            <a:rPr lang="el-GR" b="1" dirty="0" smtClean="0"/>
            <a:t>Πυγμαχία</a:t>
          </a:r>
          <a:endParaRPr lang="el-GR" b="1" dirty="0"/>
        </a:p>
      </dgm:t>
    </dgm:pt>
    <dgm:pt modelId="{55E058F7-945F-4E80-B530-58A884FA02E0}" type="parTrans" cxnId="{2B43FBA8-8427-48A4-9C64-A3AB51DCB250}">
      <dgm:prSet/>
      <dgm:spPr/>
      <dgm:t>
        <a:bodyPr/>
        <a:lstStyle/>
        <a:p>
          <a:endParaRPr lang="el-GR"/>
        </a:p>
      </dgm:t>
    </dgm:pt>
    <dgm:pt modelId="{56CF022D-DD2B-456B-834A-282D4D8F5FFB}" type="sibTrans" cxnId="{2B43FBA8-8427-48A4-9C64-A3AB51DCB250}">
      <dgm:prSet/>
      <dgm:spPr/>
      <dgm:t>
        <a:bodyPr/>
        <a:lstStyle/>
        <a:p>
          <a:endParaRPr lang="el-GR"/>
        </a:p>
      </dgm:t>
    </dgm:pt>
    <dgm:pt modelId="{0E0B255B-BCE8-4BDE-B26B-AA8D423A929B}">
      <dgm:prSet/>
      <dgm:spPr/>
      <dgm:t>
        <a:bodyPr/>
        <a:lstStyle/>
        <a:p>
          <a:pPr rtl="0"/>
          <a:r>
            <a:rPr lang="el-GR" b="1" smtClean="0"/>
            <a:t>Ιπποδρομία</a:t>
          </a:r>
          <a:endParaRPr lang="el-GR" b="1" dirty="0"/>
        </a:p>
      </dgm:t>
    </dgm:pt>
    <dgm:pt modelId="{9ECB7471-8F5F-4840-8254-7FF01381CA47}" type="parTrans" cxnId="{2E5D243E-2AB3-45C7-AE71-6B4EBF1859C2}">
      <dgm:prSet/>
      <dgm:spPr/>
      <dgm:t>
        <a:bodyPr/>
        <a:lstStyle/>
        <a:p>
          <a:endParaRPr lang="el-GR"/>
        </a:p>
      </dgm:t>
    </dgm:pt>
    <dgm:pt modelId="{0C7D45A5-2128-4606-9BAC-F51A04725A4D}" type="sibTrans" cxnId="{2E5D243E-2AB3-45C7-AE71-6B4EBF1859C2}">
      <dgm:prSet/>
      <dgm:spPr/>
      <dgm:t>
        <a:bodyPr/>
        <a:lstStyle/>
        <a:p>
          <a:endParaRPr lang="el-GR"/>
        </a:p>
      </dgm:t>
    </dgm:pt>
    <dgm:pt modelId="{4C556E41-6887-4818-BBEA-BC060EB09BA9}">
      <dgm:prSet/>
      <dgm:spPr/>
      <dgm:t>
        <a:bodyPr/>
        <a:lstStyle/>
        <a:p>
          <a:pPr rtl="0"/>
          <a:r>
            <a:rPr lang="el-GR" b="1" dirty="0" smtClean="0"/>
            <a:t>Ακοντισμός</a:t>
          </a:r>
          <a:endParaRPr lang="el-GR" b="1" dirty="0"/>
        </a:p>
      </dgm:t>
    </dgm:pt>
    <dgm:pt modelId="{A6077F8E-CEF4-4B4C-ACDB-5DDAE7DE1530}" type="parTrans" cxnId="{23E8A39E-2D13-43CF-B11A-2023FF8B8CF4}">
      <dgm:prSet/>
      <dgm:spPr/>
      <dgm:t>
        <a:bodyPr/>
        <a:lstStyle/>
        <a:p>
          <a:endParaRPr lang="el-GR"/>
        </a:p>
      </dgm:t>
    </dgm:pt>
    <dgm:pt modelId="{076264CD-2DE2-4704-AD9A-937CE9E8E91E}" type="sibTrans" cxnId="{23E8A39E-2D13-43CF-B11A-2023FF8B8CF4}">
      <dgm:prSet/>
      <dgm:spPr/>
      <dgm:t>
        <a:bodyPr/>
        <a:lstStyle/>
        <a:p>
          <a:endParaRPr lang="el-GR"/>
        </a:p>
      </dgm:t>
    </dgm:pt>
    <dgm:pt modelId="{AEB0FCAB-91A9-455F-B289-2D3368EF91B7}" type="pres">
      <dgm:prSet presAssocID="{279DBE57-3987-41BB-86E1-B575F3B60D3F}" presName="hierChild1" presStyleCnt="0">
        <dgm:presLayoutVars>
          <dgm:orgChart val="1"/>
          <dgm:chPref val="1"/>
          <dgm:dir/>
          <dgm:animOne val="branch"/>
          <dgm:animLvl val="lvl"/>
          <dgm:resizeHandles/>
        </dgm:presLayoutVars>
      </dgm:prSet>
      <dgm:spPr/>
      <dgm:t>
        <a:bodyPr/>
        <a:lstStyle/>
        <a:p>
          <a:endParaRPr lang="el-GR"/>
        </a:p>
      </dgm:t>
    </dgm:pt>
    <dgm:pt modelId="{B8DE8D60-D597-4519-BA0B-59F32A898623}" type="pres">
      <dgm:prSet presAssocID="{0E0B255B-BCE8-4BDE-B26B-AA8D423A929B}" presName="hierRoot1" presStyleCnt="0">
        <dgm:presLayoutVars>
          <dgm:hierBranch val="init"/>
        </dgm:presLayoutVars>
      </dgm:prSet>
      <dgm:spPr/>
    </dgm:pt>
    <dgm:pt modelId="{B781FD31-D263-4557-9727-6E102351E21D}" type="pres">
      <dgm:prSet presAssocID="{0E0B255B-BCE8-4BDE-B26B-AA8D423A929B}" presName="rootComposite1" presStyleCnt="0"/>
      <dgm:spPr/>
    </dgm:pt>
    <dgm:pt modelId="{FB2BFB7C-5A44-4F50-90D0-64835E8C9BE7}" type="pres">
      <dgm:prSet presAssocID="{0E0B255B-BCE8-4BDE-B26B-AA8D423A929B}" presName="rootText1" presStyleLbl="node0" presStyleIdx="0" presStyleCnt="7">
        <dgm:presLayoutVars>
          <dgm:chPref val="3"/>
        </dgm:presLayoutVars>
      </dgm:prSet>
      <dgm:spPr/>
      <dgm:t>
        <a:bodyPr/>
        <a:lstStyle/>
        <a:p>
          <a:endParaRPr lang="el-GR"/>
        </a:p>
      </dgm:t>
    </dgm:pt>
    <dgm:pt modelId="{F8B6C28F-7D1B-48F1-88D9-211CE036826C}" type="pres">
      <dgm:prSet presAssocID="{0E0B255B-BCE8-4BDE-B26B-AA8D423A929B}" presName="rootConnector1" presStyleLbl="node1" presStyleIdx="0" presStyleCnt="0"/>
      <dgm:spPr/>
      <dgm:t>
        <a:bodyPr/>
        <a:lstStyle/>
        <a:p>
          <a:endParaRPr lang="el-GR"/>
        </a:p>
      </dgm:t>
    </dgm:pt>
    <dgm:pt modelId="{AC546209-7CB5-450D-B0C4-8EB4E67211B0}" type="pres">
      <dgm:prSet presAssocID="{0E0B255B-BCE8-4BDE-B26B-AA8D423A929B}" presName="hierChild2" presStyleCnt="0"/>
      <dgm:spPr/>
    </dgm:pt>
    <dgm:pt modelId="{7EAE94AB-51E5-4C2D-9620-C6E003B46B63}" type="pres">
      <dgm:prSet presAssocID="{0E0B255B-BCE8-4BDE-B26B-AA8D423A929B}" presName="hierChild3" presStyleCnt="0"/>
      <dgm:spPr/>
    </dgm:pt>
    <dgm:pt modelId="{9B2816F0-9C82-41BC-B355-89CC46084ADC}" type="pres">
      <dgm:prSet presAssocID="{C776913E-5B01-42C0-89A8-F02D36B70225}" presName="hierRoot1" presStyleCnt="0">
        <dgm:presLayoutVars>
          <dgm:hierBranch val="init"/>
        </dgm:presLayoutVars>
      </dgm:prSet>
      <dgm:spPr/>
    </dgm:pt>
    <dgm:pt modelId="{B7A6F32A-50C8-4A7A-BA6E-8D5876D30B2A}" type="pres">
      <dgm:prSet presAssocID="{C776913E-5B01-42C0-89A8-F02D36B70225}" presName="rootComposite1" presStyleCnt="0"/>
      <dgm:spPr/>
    </dgm:pt>
    <dgm:pt modelId="{A532D157-5197-4BD4-BB7B-9D572227A284}" type="pres">
      <dgm:prSet presAssocID="{C776913E-5B01-42C0-89A8-F02D36B70225}" presName="rootText1" presStyleLbl="node0" presStyleIdx="1" presStyleCnt="7">
        <dgm:presLayoutVars>
          <dgm:chPref val="3"/>
        </dgm:presLayoutVars>
      </dgm:prSet>
      <dgm:spPr/>
      <dgm:t>
        <a:bodyPr/>
        <a:lstStyle/>
        <a:p>
          <a:endParaRPr lang="el-GR"/>
        </a:p>
      </dgm:t>
    </dgm:pt>
    <dgm:pt modelId="{443D04AA-E131-452B-8979-6A4359AD4232}" type="pres">
      <dgm:prSet presAssocID="{C776913E-5B01-42C0-89A8-F02D36B70225}" presName="rootConnector1" presStyleLbl="node1" presStyleIdx="0" presStyleCnt="0"/>
      <dgm:spPr/>
      <dgm:t>
        <a:bodyPr/>
        <a:lstStyle/>
        <a:p>
          <a:endParaRPr lang="el-GR"/>
        </a:p>
      </dgm:t>
    </dgm:pt>
    <dgm:pt modelId="{9CAF47BE-2CC9-4BEB-9C4A-FCAE8BE398D4}" type="pres">
      <dgm:prSet presAssocID="{C776913E-5B01-42C0-89A8-F02D36B70225}" presName="hierChild2" presStyleCnt="0"/>
      <dgm:spPr/>
    </dgm:pt>
    <dgm:pt modelId="{43D28B82-DB3E-405D-93C2-D228448365D0}" type="pres">
      <dgm:prSet presAssocID="{C776913E-5B01-42C0-89A8-F02D36B70225}" presName="hierChild3" presStyleCnt="0"/>
      <dgm:spPr/>
    </dgm:pt>
    <dgm:pt modelId="{84E13109-A5CD-46CB-96D2-D8BEE05632D2}" type="pres">
      <dgm:prSet presAssocID="{713CD783-BB77-4088-B513-419471D1A627}" presName="hierRoot1" presStyleCnt="0">
        <dgm:presLayoutVars>
          <dgm:hierBranch val="init"/>
        </dgm:presLayoutVars>
      </dgm:prSet>
      <dgm:spPr/>
    </dgm:pt>
    <dgm:pt modelId="{DBA6DC93-D070-4046-A28C-9806E2355B19}" type="pres">
      <dgm:prSet presAssocID="{713CD783-BB77-4088-B513-419471D1A627}" presName="rootComposite1" presStyleCnt="0"/>
      <dgm:spPr/>
    </dgm:pt>
    <dgm:pt modelId="{A0754D29-8FD2-4367-97B1-5C344627AC6C}" type="pres">
      <dgm:prSet presAssocID="{713CD783-BB77-4088-B513-419471D1A627}" presName="rootText1" presStyleLbl="node0" presStyleIdx="2" presStyleCnt="7">
        <dgm:presLayoutVars>
          <dgm:chPref val="3"/>
        </dgm:presLayoutVars>
      </dgm:prSet>
      <dgm:spPr/>
      <dgm:t>
        <a:bodyPr/>
        <a:lstStyle/>
        <a:p>
          <a:endParaRPr lang="el-GR"/>
        </a:p>
      </dgm:t>
    </dgm:pt>
    <dgm:pt modelId="{B5A3EFA9-245D-4287-9381-0A72316B4FFD}" type="pres">
      <dgm:prSet presAssocID="{713CD783-BB77-4088-B513-419471D1A627}" presName="rootConnector1" presStyleLbl="node1" presStyleIdx="0" presStyleCnt="0"/>
      <dgm:spPr/>
      <dgm:t>
        <a:bodyPr/>
        <a:lstStyle/>
        <a:p>
          <a:endParaRPr lang="el-GR"/>
        </a:p>
      </dgm:t>
    </dgm:pt>
    <dgm:pt modelId="{36BE6F33-65A8-4C79-89DC-C6E5442503E7}" type="pres">
      <dgm:prSet presAssocID="{713CD783-BB77-4088-B513-419471D1A627}" presName="hierChild2" presStyleCnt="0"/>
      <dgm:spPr/>
    </dgm:pt>
    <dgm:pt modelId="{54D2B157-54DB-4D6F-9CA9-D0F44BFD49DB}" type="pres">
      <dgm:prSet presAssocID="{713CD783-BB77-4088-B513-419471D1A627}" presName="hierChild3" presStyleCnt="0"/>
      <dgm:spPr/>
    </dgm:pt>
    <dgm:pt modelId="{583A101B-0CBA-4CD5-B0C9-097211C11AFD}" type="pres">
      <dgm:prSet presAssocID="{F212C6B3-99BE-4DB6-ACDD-13C9AAD6611B}" presName="hierRoot1" presStyleCnt="0">
        <dgm:presLayoutVars>
          <dgm:hierBranch val="init"/>
        </dgm:presLayoutVars>
      </dgm:prSet>
      <dgm:spPr/>
    </dgm:pt>
    <dgm:pt modelId="{AE20DF37-5B88-4176-9973-14B95C945925}" type="pres">
      <dgm:prSet presAssocID="{F212C6B3-99BE-4DB6-ACDD-13C9AAD6611B}" presName="rootComposite1" presStyleCnt="0"/>
      <dgm:spPr/>
    </dgm:pt>
    <dgm:pt modelId="{BD862ABB-3F4E-4E1D-AECD-EB60E7E17C85}" type="pres">
      <dgm:prSet presAssocID="{F212C6B3-99BE-4DB6-ACDD-13C9AAD6611B}" presName="rootText1" presStyleLbl="node0" presStyleIdx="3" presStyleCnt="7">
        <dgm:presLayoutVars>
          <dgm:chPref val="3"/>
        </dgm:presLayoutVars>
      </dgm:prSet>
      <dgm:spPr/>
      <dgm:t>
        <a:bodyPr/>
        <a:lstStyle/>
        <a:p>
          <a:endParaRPr lang="el-GR"/>
        </a:p>
      </dgm:t>
    </dgm:pt>
    <dgm:pt modelId="{56647FC3-3225-4637-B983-8ABD30CAAE1B}" type="pres">
      <dgm:prSet presAssocID="{F212C6B3-99BE-4DB6-ACDD-13C9AAD6611B}" presName="rootConnector1" presStyleLbl="node1" presStyleIdx="0" presStyleCnt="0"/>
      <dgm:spPr/>
      <dgm:t>
        <a:bodyPr/>
        <a:lstStyle/>
        <a:p>
          <a:endParaRPr lang="el-GR"/>
        </a:p>
      </dgm:t>
    </dgm:pt>
    <dgm:pt modelId="{FC6E487A-9B6E-4448-A44B-7C9C49070953}" type="pres">
      <dgm:prSet presAssocID="{F212C6B3-99BE-4DB6-ACDD-13C9AAD6611B}" presName="hierChild2" presStyleCnt="0"/>
      <dgm:spPr/>
    </dgm:pt>
    <dgm:pt modelId="{8D9DCFBE-22DE-4197-9445-979033971D31}" type="pres">
      <dgm:prSet presAssocID="{F212C6B3-99BE-4DB6-ACDD-13C9AAD6611B}" presName="hierChild3" presStyleCnt="0"/>
      <dgm:spPr/>
    </dgm:pt>
    <dgm:pt modelId="{54B4683C-3552-402D-93B8-10FC9BB8C4C6}" type="pres">
      <dgm:prSet presAssocID="{EA7A6BF0-E988-40B8-8C20-7EB90A15E621}" presName="hierRoot1" presStyleCnt="0">
        <dgm:presLayoutVars>
          <dgm:hierBranch val="init"/>
        </dgm:presLayoutVars>
      </dgm:prSet>
      <dgm:spPr/>
    </dgm:pt>
    <dgm:pt modelId="{ECE17EB7-1D64-453D-BDD4-770BD86E8C92}" type="pres">
      <dgm:prSet presAssocID="{EA7A6BF0-E988-40B8-8C20-7EB90A15E621}" presName="rootComposite1" presStyleCnt="0"/>
      <dgm:spPr/>
    </dgm:pt>
    <dgm:pt modelId="{20D2BFA3-DFB1-4A58-B9F2-CB3029D532C7}" type="pres">
      <dgm:prSet presAssocID="{EA7A6BF0-E988-40B8-8C20-7EB90A15E621}" presName="rootText1" presStyleLbl="node0" presStyleIdx="4" presStyleCnt="7">
        <dgm:presLayoutVars>
          <dgm:chPref val="3"/>
        </dgm:presLayoutVars>
      </dgm:prSet>
      <dgm:spPr/>
      <dgm:t>
        <a:bodyPr/>
        <a:lstStyle/>
        <a:p>
          <a:endParaRPr lang="el-GR"/>
        </a:p>
      </dgm:t>
    </dgm:pt>
    <dgm:pt modelId="{AE90A0CA-063E-4016-9646-D3304A08B529}" type="pres">
      <dgm:prSet presAssocID="{EA7A6BF0-E988-40B8-8C20-7EB90A15E621}" presName="rootConnector1" presStyleLbl="node1" presStyleIdx="0" presStyleCnt="0"/>
      <dgm:spPr/>
      <dgm:t>
        <a:bodyPr/>
        <a:lstStyle/>
        <a:p>
          <a:endParaRPr lang="el-GR"/>
        </a:p>
      </dgm:t>
    </dgm:pt>
    <dgm:pt modelId="{C16762E1-0504-4A16-A0D4-CF74AD562267}" type="pres">
      <dgm:prSet presAssocID="{EA7A6BF0-E988-40B8-8C20-7EB90A15E621}" presName="hierChild2" presStyleCnt="0"/>
      <dgm:spPr/>
    </dgm:pt>
    <dgm:pt modelId="{4FA71A23-317B-4E48-8844-FAAAFF71CCC9}" type="pres">
      <dgm:prSet presAssocID="{EA7A6BF0-E988-40B8-8C20-7EB90A15E621}" presName="hierChild3" presStyleCnt="0"/>
      <dgm:spPr/>
    </dgm:pt>
    <dgm:pt modelId="{37040339-039C-4ED9-BCB3-25856BC89F45}" type="pres">
      <dgm:prSet presAssocID="{CFDFA7E7-5760-478D-AAAD-6FDFF0078DEF}" presName="hierRoot1" presStyleCnt="0">
        <dgm:presLayoutVars>
          <dgm:hierBranch val="init"/>
        </dgm:presLayoutVars>
      </dgm:prSet>
      <dgm:spPr/>
    </dgm:pt>
    <dgm:pt modelId="{C6BA8296-0B9E-429F-A983-0F164A63B0A3}" type="pres">
      <dgm:prSet presAssocID="{CFDFA7E7-5760-478D-AAAD-6FDFF0078DEF}" presName="rootComposite1" presStyleCnt="0"/>
      <dgm:spPr/>
    </dgm:pt>
    <dgm:pt modelId="{E51BBBD4-B28D-44DB-BAD4-6AF13C175F83}" type="pres">
      <dgm:prSet presAssocID="{CFDFA7E7-5760-478D-AAAD-6FDFF0078DEF}" presName="rootText1" presStyleLbl="node0" presStyleIdx="5" presStyleCnt="7">
        <dgm:presLayoutVars>
          <dgm:chPref val="3"/>
        </dgm:presLayoutVars>
      </dgm:prSet>
      <dgm:spPr/>
      <dgm:t>
        <a:bodyPr/>
        <a:lstStyle/>
        <a:p>
          <a:endParaRPr lang="el-GR"/>
        </a:p>
      </dgm:t>
    </dgm:pt>
    <dgm:pt modelId="{4643320D-3F57-4987-9725-C968BD085ACC}" type="pres">
      <dgm:prSet presAssocID="{CFDFA7E7-5760-478D-AAAD-6FDFF0078DEF}" presName="rootConnector1" presStyleLbl="node1" presStyleIdx="0" presStyleCnt="0"/>
      <dgm:spPr/>
      <dgm:t>
        <a:bodyPr/>
        <a:lstStyle/>
        <a:p>
          <a:endParaRPr lang="el-GR"/>
        </a:p>
      </dgm:t>
    </dgm:pt>
    <dgm:pt modelId="{6CE6D000-7732-4793-82D0-8756B033C242}" type="pres">
      <dgm:prSet presAssocID="{CFDFA7E7-5760-478D-AAAD-6FDFF0078DEF}" presName="hierChild2" presStyleCnt="0"/>
      <dgm:spPr/>
    </dgm:pt>
    <dgm:pt modelId="{B41D8F28-B5F1-4837-9462-58A22B74DB04}" type="pres">
      <dgm:prSet presAssocID="{CFDFA7E7-5760-478D-AAAD-6FDFF0078DEF}" presName="hierChild3" presStyleCnt="0"/>
      <dgm:spPr/>
    </dgm:pt>
    <dgm:pt modelId="{E50ECD87-CFCC-4011-B722-DDD57DCE0451}" type="pres">
      <dgm:prSet presAssocID="{4C556E41-6887-4818-BBEA-BC060EB09BA9}" presName="hierRoot1" presStyleCnt="0">
        <dgm:presLayoutVars>
          <dgm:hierBranch val="init"/>
        </dgm:presLayoutVars>
      </dgm:prSet>
      <dgm:spPr/>
    </dgm:pt>
    <dgm:pt modelId="{04ED7018-0867-4FB4-A0C4-FC81757943C6}" type="pres">
      <dgm:prSet presAssocID="{4C556E41-6887-4818-BBEA-BC060EB09BA9}" presName="rootComposite1" presStyleCnt="0"/>
      <dgm:spPr/>
    </dgm:pt>
    <dgm:pt modelId="{AEB4EC85-B8BC-4541-8074-1BF7457E2185}" type="pres">
      <dgm:prSet presAssocID="{4C556E41-6887-4818-BBEA-BC060EB09BA9}" presName="rootText1" presStyleLbl="node0" presStyleIdx="6" presStyleCnt="7">
        <dgm:presLayoutVars>
          <dgm:chPref val="3"/>
        </dgm:presLayoutVars>
      </dgm:prSet>
      <dgm:spPr/>
      <dgm:t>
        <a:bodyPr/>
        <a:lstStyle/>
        <a:p>
          <a:endParaRPr lang="el-GR"/>
        </a:p>
      </dgm:t>
    </dgm:pt>
    <dgm:pt modelId="{0D3E14F0-39D9-4E73-BBB1-46E74C68D19E}" type="pres">
      <dgm:prSet presAssocID="{4C556E41-6887-4818-BBEA-BC060EB09BA9}" presName="rootConnector1" presStyleLbl="node1" presStyleIdx="0" presStyleCnt="0"/>
      <dgm:spPr/>
      <dgm:t>
        <a:bodyPr/>
        <a:lstStyle/>
        <a:p>
          <a:endParaRPr lang="el-GR"/>
        </a:p>
      </dgm:t>
    </dgm:pt>
    <dgm:pt modelId="{FA2E690B-BBF1-41FE-8335-24CCADA368EB}" type="pres">
      <dgm:prSet presAssocID="{4C556E41-6887-4818-BBEA-BC060EB09BA9}" presName="hierChild2" presStyleCnt="0"/>
      <dgm:spPr/>
    </dgm:pt>
    <dgm:pt modelId="{54B6DFD9-970A-451F-BEE6-F365B9E5D13D}" type="pres">
      <dgm:prSet presAssocID="{4C556E41-6887-4818-BBEA-BC060EB09BA9}" presName="hierChild3" presStyleCnt="0"/>
      <dgm:spPr/>
    </dgm:pt>
  </dgm:ptLst>
  <dgm:cxnLst>
    <dgm:cxn modelId="{2E5D243E-2AB3-45C7-AE71-6B4EBF1859C2}" srcId="{279DBE57-3987-41BB-86E1-B575F3B60D3F}" destId="{0E0B255B-BCE8-4BDE-B26B-AA8D423A929B}" srcOrd="0" destOrd="0" parTransId="{9ECB7471-8F5F-4840-8254-7FF01381CA47}" sibTransId="{0C7D45A5-2128-4606-9BAC-F51A04725A4D}"/>
    <dgm:cxn modelId="{50D11F81-4550-4BFB-9E7F-AAFE89BBC4FC}" srcId="{279DBE57-3987-41BB-86E1-B575F3B60D3F}" destId="{713CD783-BB77-4088-B513-419471D1A627}" srcOrd="2" destOrd="0" parTransId="{3090D5AE-ABB2-4040-A6CC-7DC3F54F7F2E}" sibTransId="{04C448AA-1560-421E-AFDF-46C7CF33F359}"/>
    <dgm:cxn modelId="{0D4D1124-74D6-4FC9-927F-64647E7D2A66}" type="presOf" srcId="{C776913E-5B01-42C0-89A8-F02D36B70225}" destId="{A532D157-5197-4BD4-BB7B-9D572227A284}" srcOrd="0" destOrd="0" presId="urn:microsoft.com/office/officeart/2005/8/layout/orgChart1"/>
    <dgm:cxn modelId="{EB576C87-0B5C-4DB0-95BC-7ED00E8AC44D}" type="presOf" srcId="{F212C6B3-99BE-4DB6-ACDD-13C9AAD6611B}" destId="{56647FC3-3225-4637-B983-8ABD30CAAE1B}" srcOrd="1" destOrd="0" presId="urn:microsoft.com/office/officeart/2005/8/layout/orgChart1"/>
    <dgm:cxn modelId="{D54183DE-6776-4A5E-9C22-4CB1A3002358}" srcId="{279DBE57-3987-41BB-86E1-B575F3B60D3F}" destId="{C776913E-5B01-42C0-89A8-F02D36B70225}" srcOrd="1" destOrd="0" parTransId="{ADB02DB8-2E98-4D2F-BB2B-E09867C1C3E8}" sibTransId="{D4380D22-470F-45EF-ABB6-F639A677C8AD}"/>
    <dgm:cxn modelId="{C85A21F9-2E67-41E3-BAEC-C4A9618BBA89}" srcId="{279DBE57-3987-41BB-86E1-B575F3B60D3F}" destId="{EA7A6BF0-E988-40B8-8C20-7EB90A15E621}" srcOrd="4" destOrd="0" parTransId="{54F53DAA-7108-415B-BC78-9C9625D4B538}" sibTransId="{7394B243-E41E-435C-A4E0-2EACDC803491}"/>
    <dgm:cxn modelId="{B7BFF099-C199-40C8-8B3A-376EBBA1D185}" type="presOf" srcId="{713CD783-BB77-4088-B513-419471D1A627}" destId="{B5A3EFA9-245D-4287-9381-0A72316B4FFD}" srcOrd="1" destOrd="0" presId="urn:microsoft.com/office/officeart/2005/8/layout/orgChart1"/>
    <dgm:cxn modelId="{75896E39-B3BD-4C4C-ABEA-7118393A92E9}" type="presOf" srcId="{279DBE57-3987-41BB-86E1-B575F3B60D3F}" destId="{AEB0FCAB-91A9-455F-B289-2D3368EF91B7}" srcOrd="0" destOrd="0" presId="urn:microsoft.com/office/officeart/2005/8/layout/orgChart1"/>
    <dgm:cxn modelId="{5D148E9A-FA57-48D4-9610-10865B16DD0A}" type="presOf" srcId="{CFDFA7E7-5760-478D-AAAD-6FDFF0078DEF}" destId="{E51BBBD4-B28D-44DB-BAD4-6AF13C175F83}" srcOrd="0" destOrd="0" presId="urn:microsoft.com/office/officeart/2005/8/layout/orgChart1"/>
    <dgm:cxn modelId="{195D02D1-3958-4879-8008-CA56978D7520}" type="presOf" srcId="{CFDFA7E7-5760-478D-AAAD-6FDFF0078DEF}" destId="{4643320D-3F57-4987-9725-C968BD085ACC}" srcOrd="1" destOrd="0" presId="urn:microsoft.com/office/officeart/2005/8/layout/orgChart1"/>
    <dgm:cxn modelId="{23E8A39E-2D13-43CF-B11A-2023FF8B8CF4}" srcId="{279DBE57-3987-41BB-86E1-B575F3B60D3F}" destId="{4C556E41-6887-4818-BBEA-BC060EB09BA9}" srcOrd="6" destOrd="0" parTransId="{A6077F8E-CEF4-4B4C-ACDB-5DDAE7DE1530}" sibTransId="{076264CD-2DE2-4704-AD9A-937CE9E8E91E}"/>
    <dgm:cxn modelId="{069F0C76-812B-4C57-B1A1-B43ADC4DDEFC}" type="presOf" srcId="{4C556E41-6887-4818-BBEA-BC060EB09BA9}" destId="{0D3E14F0-39D9-4E73-BBB1-46E74C68D19E}" srcOrd="1" destOrd="0" presId="urn:microsoft.com/office/officeart/2005/8/layout/orgChart1"/>
    <dgm:cxn modelId="{F9FF2598-9F65-4AAE-845F-5D399165A202}" type="presOf" srcId="{0E0B255B-BCE8-4BDE-B26B-AA8D423A929B}" destId="{F8B6C28F-7D1B-48F1-88D9-211CE036826C}" srcOrd="1" destOrd="0" presId="urn:microsoft.com/office/officeart/2005/8/layout/orgChart1"/>
    <dgm:cxn modelId="{2B43FBA8-8427-48A4-9C64-A3AB51DCB250}" srcId="{279DBE57-3987-41BB-86E1-B575F3B60D3F}" destId="{CFDFA7E7-5760-478D-AAAD-6FDFF0078DEF}" srcOrd="5" destOrd="0" parTransId="{55E058F7-945F-4E80-B530-58A884FA02E0}" sibTransId="{56CF022D-DD2B-456B-834A-282D4D8F5FFB}"/>
    <dgm:cxn modelId="{D30A233C-3BE3-4148-8EF8-F0BC67F0AA14}" type="presOf" srcId="{4C556E41-6887-4818-BBEA-BC060EB09BA9}" destId="{AEB4EC85-B8BC-4541-8074-1BF7457E2185}" srcOrd="0" destOrd="0" presId="urn:microsoft.com/office/officeart/2005/8/layout/orgChart1"/>
    <dgm:cxn modelId="{C00EC84C-686C-4964-B777-DF752B625156}" type="presOf" srcId="{EA7A6BF0-E988-40B8-8C20-7EB90A15E621}" destId="{20D2BFA3-DFB1-4A58-B9F2-CB3029D532C7}" srcOrd="0" destOrd="0" presId="urn:microsoft.com/office/officeart/2005/8/layout/orgChart1"/>
    <dgm:cxn modelId="{3BAB9E77-1A51-4238-AF6B-B49A675DE370}" srcId="{279DBE57-3987-41BB-86E1-B575F3B60D3F}" destId="{F212C6B3-99BE-4DB6-ACDD-13C9AAD6611B}" srcOrd="3" destOrd="0" parTransId="{93453872-49B4-4844-9B27-A1F594C4B58A}" sibTransId="{9886352C-AA76-464F-A01E-B5D77416B2E1}"/>
    <dgm:cxn modelId="{A0639B4A-8D50-4405-A4F6-579E81E1A7A9}" type="presOf" srcId="{713CD783-BB77-4088-B513-419471D1A627}" destId="{A0754D29-8FD2-4367-97B1-5C344627AC6C}" srcOrd="0" destOrd="0" presId="urn:microsoft.com/office/officeart/2005/8/layout/orgChart1"/>
    <dgm:cxn modelId="{0B0DBE32-CDBF-4BF5-8985-32061599FF6D}" type="presOf" srcId="{EA7A6BF0-E988-40B8-8C20-7EB90A15E621}" destId="{AE90A0CA-063E-4016-9646-D3304A08B529}" srcOrd="1" destOrd="0" presId="urn:microsoft.com/office/officeart/2005/8/layout/orgChart1"/>
    <dgm:cxn modelId="{A47AD078-7A46-487B-9122-83A9C553996D}" type="presOf" srcId="{0E0B255B-BCE8-4BDE-B26B-AA8D423A929B}" destId="{FB2BFB7C-5A44-4F50-90D0-64835E8C9BE7}" srcOrd="0" destOrd="0" presId="urn:microsoft.com/office/officeart/2005/8/layout/orgChart1"/>
    <dgm:cxn modelId="{F5F62AD5-D1CB-43AC-8CC5-9518126154A3}" type="presOf" srcId="{C776913E-5B01-42C0-89A8-F02D36B70225}" destId="{443D04AA-E131-452B-8979-6A4359AD4232}" srcOrd="1" destOrd="0" presId="urn:microsoft.com/office/officeart/2005/8/layout/orgChart1"/>
    <dgm:cxn modelId="{32B125A4-9CD9-4C75-98DF-5ED075ED87A5}" type="presOf" srcId="{F212C6B3-99BE-4DB6-ACDD-13C9AAD6611B}" destId="{BD862ABB-3F4E-4E1D-AECD-EB60E7E17C85}" srcOrd="0" destOrd="0" presId="urn:microsoft.com/office/officeart/2005/8/layout/orgChart1"/>
    <dgm:cxn modelId="{2C3718A9-AD92-4AA5-A8DD-2AD49BF5931C}" type="presParOf" srcId="{AEB0FCAB-91A9-455F-B289-2D3368EF91B7}" destId="{B8DE8D60-D597-4519-BA0B-59F32A898623}" srcOrd="0" destOrd="0" presId="urn:microsoft.com/office/officeart/2005/8/layout/orgChart1"/>
    <dgm:cxn modelId="{924BED84-33BA-4454-BB99-29C6AB32EA8B}" type="presParOf" srcId="{B8DE8D60-D597-4519-BA0B-59F32A898623}" destId="{B781FD31-D263-4557-9727-6E102351E21D}" srcOrd="0" destOrd="0" presId="urn:microsoft.com/office/officeart/2005/8/layout/orgChart1"/>
    <dgm:cxn modelId="{9073F8B4-622C-48B1-B814-2393B7598F9C}" type="presParOf" srcId="{B781FD31-D263-4557-9727-6E102351E21D}" destId="{FB2BFB7C-5A44-4F50-90D0-64835E8C9BE7}" srcOrd="0" destOrd="0" presId="urn:microsoft.com/office/officeart/2005/8/layout/orgChart1"/>
    <dgm:cxn modelId="{82D9F6C4-09B8-4356-8D87-CEA3676EE236}" type="presParOf" srcId="{B781FD31-D263-4557-9727-6E102351E21D}" destId="{F8B6C28F-7D1B-48F1-88D9-211CE036826C}" srcOrd="1" destOrd="0" presId="urn:microsoft.com/office/officeart/2005/8/layout/orgChart1"/>
    <dgm:cxn modelId="{2BF2E489-F36A-4E49-A638-D192CB769D96}" type="presParOf" srcId="{B8DE8D60-D597-4519-BA0B-59F32A898623}" destId="{AC546209-7CB5-450D-B0C4-8EB4E67211B0}" srcOrd="1" destOrd="0" presId="urn:microsoft.com/office/officeart/2005/8/layout/orgChart1"/>
    <dgm:cxn modelId="{CCC29122-1166-4F5E-BB8B-0BF82FEEA588}" type="presParOf" srcId="{B8DE8D60-D597-4519-BA0B-59F32A898623}" destId="{7EAE94AB-51E5-4C2D-9620-C6E003B46B63}" srcOrd="2" destOrd="0" presId="urn:microsoft.com/office/officeart/2005/8/layout/orgChart1"/>
    <dgm:cxn modelId="{8713C3C2-9576-4203-8CB6-2D5510477305}" type="presParOf" srcId="{AEB0FCAB-91A9-455F-B289-2D3368EF91B7}" destId="{9B2816F0-9C82-41BC-B355-89CC46084ADC}" srcOrd="1" destOrd="0" presId="urn:microsoft.com/office/officeart/2005/8/layout/orgChart1"/>
    <dgm:cxn modelId="{4CD2A81F-725E-40CB-B82F-98B08BCCF265}" type="presParOf" srcId="{9B2816F0-9C82-41BC-B355-89CC46084ADC}" destId="{B7A6F32A-50C8-4A7A-BA6E-8D5876D30B2A}" srcOrd="0" destOrd="0" presId="urn:microsoft.com/office/officeart/2005/8/layout/orgChart1"/>
    <dgm:cxn modelId="{4F662798-9B16-4C13-BF57-2C951AA46F90}" type="presParOf" srcId="{B7A6F32A-50C8-4A7A-BA6E-8D5876D30B2A}" destId="{A532D157-5197-4BD4-BB7B-9D572227A284}" srcOrd="0" destOrd="0" presId="urn:microsoft.com/office/officeart/2005/8/layout/orgChart1"/>
    <dgm:cxn modelId="{5F945793-4D7F-49F3-9017-563C5ACEAA0F}" type="presParOf" srcId="{B7A6F32A-50C8-4A7A-BA6E-8D5876D30B2A}" destId="{443D04AA-E131-452B-8979-6A4359AD4232}" srcOrd="1" destOrd="0" presId="urn:microsoft.com/office/officeart/2005/8/layout/orgChart1"/>
    <dgm:cxn modelId="{22C6F8BD-B7DD-42BA-AAF0-39811ADD98A7}" type="presParOf" srcId="{9B2816F0-9C82-41BC-B355-89CC46084ADC}" destId="{9CAF47BE-2CC9-4BEB-9C4A-FCAE8BE398D4}" srcOrd="1" destOrd="0" presId="urn:microsoft.com/office/officeart/2005/8/layout/orgChart1"/>
    <dgm:cxn modelId="{FDEDEC45-EC98-43D1-A2A1-9A082387B0AB}" type="presParOf" srcId="{9B2816F0-9C82-41BC-B355-89CC46084ADC}" destId="{43D28B82-DB3E-405D-93C2-D228448365D0}" srcOrd="2" destOrd="0" presId="urn:microsoft.com/office/officeart/2005/8/layout/orgChart1"/>
    <dgm:cxn modelId="{73FC54AA-5822-4F80-B7A8-73C8D11717B6}" type="presParOf" srcId="{AEB0FCAB-91A9-455F-B289-2D3368EF91B7}" destId="{84E13109-A5CD-46CB-96D2-D8BEE05632D2}" srcOrd="2" destOrd="0" presId="urn:microsoft.com/office/officeart/2005/8/layout/orgChart1"/>
    <dgm:cxn modelId="{6943DDA4-F93B-4A7A-9449-012D69697DE6}" type="presParOf" srcId="{84E13109-A5CD-46CB-96D2-D8BEE05632D2}" destId="{DBA6DC93-D070-4046-A28C-9806E2355B19}" srcOrd="0" destOrd="0" presId="urn:microsoft.com/office/officeart/2005/8/layout/orgChart1"/>
    <dgm:cxn modelId="{E1F8B634-A519-4690-AD37-599778729F5E}" type="presParOf" srcId="{DBA6DC93-D070-4046-A28C-9806E2355B19}" destId="{A0754D29-8FD2-4367-97B1-5C344627AC6C}" srcOrd="0" destOrd="0" presId="urn:microsoft.com/office/officeart/2005/8/layout/orgChart1"/>
    <dgm:cxn modelId="{41DFD672-4B26-44C2-A60E-E6B2874A84EA}" type="presParOf" srcId="{DBA6DC93-D070-4046-A28C-9806E2355B19}" destId="{B5A3EFA9-245D-4287-9381-0A72316B4FFD}" srcOrd="1" destOrd="0" presId="urn:microsoft.com/office/officeart/2005/8/layout/orgChart1"/>
    <dgm:cxn modelId="{8F5B14F4-81AA-46CA-9A0E-20D455F9BB15}" type="presParOf" srcId="{84E13109-A5CD-46CB-96D2-D8BEE05632D2}" destId="{36BE6F33-65A8-4C79-89DC-C6E5442503E7}" srcOrd="1" destOrd="0" presId="urn:microsoft.com/office/officeart/2005/8/layout/orgChart1"/>
    <dgm:cxn modelId="{0E7234ED-F927-4930-968F-A1563E5F2E90}" type="presParOf" srcId="{84E13109-A5CD-46CB-96D2-D8BEE05632D2}" destId="{54D2B157-54DB-4D6F-9CA9-D0F44BFD49DB}" srcOrd="2" destOrd="0" presId="urn:microsoft.com/office/officeart/2005/8/layout/orgChart1"/>
    <dgm:cxn modelId="{B5F41AFF-806E-4216-92F6-965E202C24B9}" type="presParOf" srcId="{AEB0FCAB-91A9-455F-B289-2D3368EF91B7}" destId="{583A101B-0CBA-4CD5-B0C9-097211C11AFD}" srcOrd="3" destOrd="0" presId="urn:microsoft.com/office/officeart/2005/8/layout/orgChart1"/>
    <dgm:cxn modelId="{DCB48EFD-C03B-4C03-95BE-1807322BA388}" type="presParOf" srcId="{583A101B-0CBA-4CD5-B0C9-097211C11AFD}" destId="{AE20DF37-5B88-4176-9973-14B95C945925}" srcOrd="0" destOrd="0" presId="urn:microsoft.com/office/officeart/2005/8/layout/orgChart1"/>
    <dgm:cxn modelId="{49EB66FD-B90E-4148-A291-504E4FE3B4F4}" type="presParOf" srcId="{AE20DF37-5B88-4176-9973-14B95C945925}" destId="{BD862ABB-3F4E-4E1D-AECD-EB60E7E17C85}" srcOrd="0" destOrd="0" presId="urn:microsoft.com/office/officeart/2005/8/layout/orgChart1"/>
    <dgm:cxn modelId="{DA343F61-C487-420A-9236-76DB85023938}" type="presParOf" srcId="{AE20DF37-5B88-4176-9973-14B95C945925}" destId="{56647FC3-3225-4637-B983-8ABD30CAAE1B}" srcOrd="1" destOrd="0" presId="urn:microsoft.com/office/officeart/2005/8/layout/orgChart1"/>
    <dgm:cxn modelId="{F9276006-DF5D-4795-A7B4-FC1E646FB07C}" type="presParOf" srcId="{583A101B-0CBA-4CD5-B0C9-097211C11AFD}" destId="{FC6E487A-9B6E-4448-A44B-7C9C49070953}" srcOrd="1" destOrd="0" presId="urn:microsoft.com/office/officeart/2005/8/layout/orgChart1"/>
    <dgm:cxn modelId="{84CCBD74-0306-4434-88E1-F02565DAC392}" type="presParOf" srcId="{583A101B-0CBA-4CD5-B0C9-097211C11AFD}" destId="{8D9DCFBE-22DE-4197-9445-979033971D31}" srcOrd="2" destOrd="0" presId="urn:microsoft.com/office/officeart/2005/8/layout/orgChart1"/>
    <dgm:cxn modelId="{8DDDFD64-F3F6-4A2C-A476-20B30CBA5D96}" type="presParOf" srcId="{AEB0FCAB-91A9-455F-B289-2D3368EF91B7}" destId="{54B4683C-3552-402D-93B8-10FC9BB8C4C6}" srcOrd="4" destOrd="0" presId="urn:microsoft.com/office/officeart/2005/8/layout/orgChart1"/>
    <dgm:cxn modelId="{CD7C6F34-4218-4F81-BE49-449011575C12}" type="presParOf" srcId="{54B4683C-3552-402D-93B8-10FC9BB8C4C6}" destId="{ECE17EB7-1D64-453D-BDD4-770BD86E8C92}" srcOrd="0" destOrd="0" presId="urn:microsoft.com/office/officeart/2005/8/layout/orgChart1"/>
    <dgm:cxn modelId="{A9E2E91E-A03C-4B3E-9A6B-F0E5C83C50A8}" type="presParOf" srcId="{ECE17EB7-1D64-453D-BDD4-770BD86E8C92}" destId="{20D2BFA3-DFB1-4A58-B9F2-CB3029D532C7}" srcOrd="0" destOrd="0" presId="urn:microsoft.com/office/officeart/2005/8/layout/orgChart1"/>
    <dgm:cxn modelId="{E7323C93-9A73-428F-9AA8-B26739AED823}" type="presParOf" srcId="{ECE17EB7-1D64-453D-BDD4-770BD86E8C92}" destId="{AE90A0CA-063E-4016-9646-D3304A08B529}" srcOrd="1" destOrd="0" presId="urn:microsoft.com/office/officeart/2005/8/layout/orgChart1"/>
    <dgm:cxn modelId="{E06280D0-D54D-47F5-A43A-255B3B152384}" type="presParOf" srcId="{54B4683C-3552-402D-93B8-10FC9BB8C4C6}" destId="{C16762E1-0504-4A16-A0D4-CF74AD562267}" srcOrd="1" destOrd="0" presId="urn:microsoft.com/office/officeart/2005/8/layout/orgChart1"/>
    <dgm:cxn modelId="{2539271F-7573-48D9-B521-10933E4EF0AC}" type="presParOf" srcId="{54B4683C-3552-402D-93B8-10FC9BB8C4C6}" destId="{4FA71A23-317B-4E48-8844-FAAAFF71CCC9}" srcOrd="2" destOrd="0" presId="urn:microsoft.com/office/officeart/2005/8/layout/orgChart1"/>
    <dgm:cxn modelId="{9BFA8A75-D380-4D4D-A37C-33BBEF3B4A2F}" type="presParOf" srcId="{AEB0FCAB-91A9-455F-B289-2D3368EF91B7}" destId="{37040339-039C-4ED9-BCB3-25856BC89F45}" srcOrd="5" destOrd="0" presId="urn:microsoft.com/office/officeart/2005/8/layout/orgChart1"/>
    <dgm:cxn modelId="{69274FEA-B362-475F-9E93-D1D3168E2552}" type="presParOf" srcId="{37040339-039C-4ED9-BCB3-25856BC89F45}" destId="{C6BA8296-0B9E-429F-A983-0F164A63B0A3}" srcOrd="0" destOrd="0" presId="urn:microsoft.com/office/officeart/2005/8/layout/orgChart1"/>
    <dgm:cxn modelId="{AEE91B69-3697-4253-9454-9BFFD898982F}" type="presParOf" srcId="{C6BA8296-0B9E-429F-A983-0F164A63B0A3}" destId="{E51BBBD4-B28D-44DB-BAD4-6AF13C175F83}" srcOrd="0" destOrd="0" presId="urn:microsoft.com/office/officeart/2005/8/layout/orgChart1"/>
    <dgm:cxn modelId="{A37B98F9-C7AB-4822-95EA-28E3BCC6A211}" type="presParOf" srcId="{C6BA8296-0B9E-429F-A983-0F164A63B0A3}" destId="{4643320D-3F57-4987-9725-C968BD085ACC}" srcOrd="1" destOrd="0" presId="urn:microsoft.com/office/officeart/2005/8/layout/orgChart1"/>
    <dgm:cxn modelId="{4C3FA5CC-F861-4558-9F46-33D97EB2237C}" type="presParOf" srcId="{37040339-039C-4ED9-BCB3-25856BC89F45}" destId="{6CE6D000-7732-4793-82D0-8756B033C242}" srcOrd="1" destOrd="0" presId="urn:microsoft.com/office/officeart/2005/8/layout/orgChart1"/>
    <dgm:cxn modelId="{4863C304-6763-4B86-B3CE-D996EB6D3AF0}" type="presParOf" srcId="{37040339-039C-4ED9-BCB3-25856BC89F45}" destId="{B41D8F28-B5F1-4837-9462-58A22B74DB04}" srcOrd="2" destOrd="0" presId="urn:microsoft.com/office/officeart/2005/8/layout/orgChart1"/>
    <dgm:cxn modelId="{52DDEFF4-EA23-42C1-A3E4-93019AA01955}" type="presParOf" srcId="{AEB0FCAB-91A9-455F-B289-2D3368EF91B7}" destId="{E50ECD87-CFCC-4011-B722-DDD57DCE0451}" srcOrd="6" destOrd="0" presId="urn:microsoft.com/office/officeart/2005/8/layout/orgChart1"/>
    <dgm:cxn modelId="{3652994A-003F-4A0C-A012-F5B291B10FB6}" type="presParOf" srcId="{E50ECD87-CFCC-4011-B722-DDD57DCE0451}" destId="{04ED7018-0867-4FB4-A0C4-FC81757943C6}" srcOrd="0" destOrd="0" presId="urn:microsoft.com/office/officeart/2005/8/layout/orgChart1"/>
    <dgm:cxn modelId="{DB980030-3052-4B2E-A0E3-0FBAE392D49F}" type="presParOf" srcId="{04ED7018-0867-4FB4-A0C4-FC81757943C6}" destId="{AEB4EC85-B8BC-4541-8074-1BF7457E2185}" srcOrd="0" destOrd="0" presId="urn:microsoft.com/office/officeart/2005/8/layout/orgChart1"/>
    <dgm:cxn modelId="{C03D6940-6CD7-4E79-9C88-D6A233CB2131}" type="presParOf" srcId="{04ED7018-0867-4FB4-A0C4-FC81757943C6}" destId="{0D3E14F0-39D9-4E73-BBB1-46E74C68D19E}" srcOrd="1" destOrd="0" presId="urn:microsoft.com/office/officeart/2005/8/layout/orgChart1"/>
    <dgm:cxn modelId="{9DD12C3F-B6F7-4FD3-AFD0-7C7A1A6B1E6E}" type="presParOf" srcId="{E50ECD87-CFCC-4011-B722-DDD57DCE0451}" destId="{FA2E690B-BBF1-41FE-8335-24CCADA368EB}" srcOrd="1" destOrd="0" presId="urn:microsoft.com/office/officeart/2005/8/layout/orgChart1"/>
    <dgm:cxn modelId="{F2A86BA8-E040-4077-8A6B-39925E00B2F3}" type="presParOf" srcId="{E50ECD87-CFCC-4011-B722-DDD57DCE0451}" destId="{54B6DFD9-970A-451F-BEE6-F365B9E5D13D}" srcOrd="2" destOrd="0" presId="urn:microsoft.com/office/officeart/2005/8/layout/orgChar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C8C10FC-8D90-4BED-83FB-7C0893C73540}">
      <dsp:nvSpPr>
        <dsp:cNvPr id="0" name=""/>
        <dsp:cNvSpPr/>
      </dsp:nvSpPr>
      <dsp:spPr>
        <a:xfrm>
          <a:off x="-4919424" y="-753830"/>
          <a:ext cx="5858998" cy="5858998"/>
        </a:xfrm>
        <a:prstGeom prst="blockArc">
          <a:avLst>
            <a:gd name="adj1" fmla="val 18900000"/>
            <a:gd name="adj2" fmla="val 2700000"/>
            <a:gd name="adj3" fmla="val 369"/>
          </a:avLst>
        </a:prstGeom>
        <a:noFill/>
        <a:ln w="12700" cap="flat" cmpd="sng" algn="ctr">
          <a:solidFill>
            <a:schemeClr val="accent2">
              <a:shade val="60000"/>
              <a:hueOff val="0"/>
              <a:satOff val="0"/>
              <a:lumOff val="0"/>
              <a:alphaOff val="0"/>
            </a:schemeClr>
          </a:solidFill>
          <a:prstDash val="solid"/>
          <a:miter lim="800000"/>
        </a:ln>
        <a:effectLst/>
        <a:sp3d z="-40000" prstMaterial="matte"/>
      </dsp:spPr>
      <dsp:style>
        <a:lnRef idx="2">
          <a:scrgbClr r="0" g="0" b="0"/>
        </a:lnRef>
        <a:fillRef idx="0">
          <a:scrgbClr r="0" g="0" b="0"/>
        </a:fillRef>
        <a:effectRef idx="0">
          <a:scrgbClr r="0" g="0" b="0"/>
        </a:effectRef>
        <a:fontRef idx="minor"/>
      </dsp:style>
    </dsp:sp>
    <dsp:sp modelId="{23DBB00B-176E-4B1C-86BD-695921E31956}">
      <dsp:nvSpPr>
        <dsp:cNvPr id="0" name=""/>
        <dsp:cNvSpPr/>
      </dsp:nvSpPr>
      <dsp:spPr>
        <a:xfrm>
          <a:off x="604289" y="435133"/>
          <a:ext cx="9851585" cy="870267"/>
        </a:xfrm>
        <a:prstGeom prst="rect">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90775" tIns="114300" rIns="114300" bIns="114300" numCol="1" spcCol="1270" anchor="ctr" anchorCtr="0">
          <a:noAutofit/>
        </a:bodyPr>
        <a:lstStyle/>
        <a:p>
          <a:pPr lvl="0" algn="ctr" defTabSz="2000250">
            <a:lnSpc>
              <a:spcPct val="90000"/>
            </a:lnSpc>
            <a:spcBef>
              <a:spcPct val="0"/>
            </a:spcBef>
            <a:spcAft>
              <a:spcPct val="35000"/>
            </a:spcAft>
          </a:pPr>
          <a:r>
            <a:rPr lang="el-GR" sz="4500" b="1" kern="1200" dirty="0" smtClean="0"/>
            <a:t>Γεωγραφικά Στοιχεία</a:t>
          </a:r>
          <a:endParaRPr lang="el-GR" sz="4500" b="1" kern="1200" dirty="0"/>
        </a:p>
      </dsp:txBody>
      <dsp:txXfrm>
        <a:off x="604289" y="435133"/>
        <a:ext cx="9851585" cy="870267"/>
      </dsp:txXfrm>
    </dsp:sp>
    <dsp:sp modelId="{35258371-A5F6-4EDE-9BAD-8F6E95AF5422}">
      <dsp:nvSpPr>
        <dsp:cNvPr id="0" name=""/>
        <dsp:cNvSpPr/>
      </dsp:nvSpPr>
      <dsp:spPr>
        <a:xfrm>
          <a:off x="60372" y="326350"/>
          <a:ext cx="1087834" cy="1087834"/>
        </a:xfrm>
        <a:prstGeom prst="ellipse">
          <a:avLst/>
        </a:prstGeom>
        <a:blipFill dpi="0" rotWithShape="0">
          <a:blip xmlns:r="http://schemas.openxmlformats.org/officeDocument/2006/relationships" r:embed="rId1" cstate="print">
            <a:extLst>
              <a:ext uri="{28A0092B-C50C-407E-A947-70E740481C1C}">
                <a14:useLocalDpi xmlns:a14="http://schemas.microsoft.com/office/drawing/2010/main" xmlns="" val="0"/>
              </a:ext>
            </a:extLst>
          </a:blip>
          <a:srcRect/>
          <a:stretch>
            <a:fillRect/>
          </a:stretch>
        </a:blipFill>
        <a:ln w="6350" cap="flat" cmpd="sng" algn="ctr">
          <a:solidFill>
            <a:schemeClr val="accent2">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DA8F5350-0345-4B99-88C6-380983D976AE}">
      <dsp:nvSpPr>
        <dsp:cNvPr id="0" name=""/>
        <dsp:cNvSpPr/>
      </dsp:nvSpPr>
      <dsp:spPr>
        <a:xfrm>
          <a:off x="920631" y="1740535"/>
          <a:ext cx="9535243" cy="870267"/>
        </a:xfrm>
        <a:prstGeom prst="rect">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90775" tIns="114300" rIns="114300" bIns="114300" numCol="1" spcCol="1270" anchor="ctr" anchorCtr="0">
          <a:noAutofit/>
        </a:bodyPr>
        <a:lstStyle/>
        <a:p>
          <a:pPr lvl="0" algn="ctr" defTabSz="2000250">
            <a:lnSpc>
              <a:spcPct val="90000"/>
            </a:lnSpc>
            <a:spcBef>
              <a:spcPct val="0"/>
            </a:spcBef>
            <a:spcAft>
              <a:spcPct val="35000"/>
            </a:spcAft>
          </a:pPr>
          <a:r>
            <a:rPr lang="el-GR" sz="4500" b="1" kern="1200" dirty="0" smtClean="0"/>
            <a:t>Στοιχεία της Καθημερινότητας</a:t>
          </a:r>
          <a:endParaRPr lang="el-GR" sz="4500" b="1" kern="1200" dirty="0"/>
        </a:p>
      </dsp:txBody>
      <dsp:txXfrm>
        <a:off x="920631" y="1740535"/>
        <a:ext cx="9535243" cy="870267"/>
      </dsp:txXfrm>
    </dsp:sp>
    <dsp:sp modelId="{9235DCEE-65B2-451A-85E2-2A791F45389A}">
      <dsp:nvSpPr>
        <dsp:cNvPr id="0" name=""/>
        <dsp:cNvSpPr/>
      </dsp:nvSpPr>
      <dsp:spPr>
        <a:xfrm>
          <a:off x="376714" y="1631751"/>
          <a:ext cx="1087834" cy="1087834"/>
        </a:xfrm>
        <a:prstGeom prst="ellipse">
          <a:avLst/>
        </a:prstGeom>
        <a:blipFill dpi="0" rotWithShape="0">
          <a:blip xmlns:r="http://schemas.openxmlformats.org/officeDocument/2006/relationships" r:embed="rId2" cstate="print">
            <a:extLst>
              <a:ext uri="{28A0092B-C50C-407E-A947-70E740481C1C}">
                <a14:useLocalDpi xmlns:a14="http://schemas.microsoft.com/office/drawing/2010/main" xmlns="" val="0"/>
              </a:ext>
            </a:extLst>
          </a:blip>
          <a:srcRect/>
          <a:stretch>
            <a:fillRect/>
          </a:stretch>
        </a:blipFill>
        <a:ln w="6350" cap="flat" cmpd="sng" algn="ctr">
          <a:solidFill>
            <a:schemeClr val="accent2">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E07587C7-E991-40CB-9AB9-6B6D6FF03E10}">
      <dsp:nvSpPr>
        <dsp:cNvPr id="0" name=""/>
        <dsp:cNvSpPr/>
      </dsp:nvSpPr>
      <dsp:spPr>
        <a:xfrm>
          <a:off x="604289" y="3045936"/>
          <a:ext cx="9851585" cy="870267"/>
        </a:xfrm>
        <a:prstGeom prst="rect">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90775" tIns="114300" rIns="114300" bIns="114300" numCol="1" spcCol="1270" anchor="ctr" anchorCtr="0">
          <a:noAutofit/>
        </a:bodyPr>
        <a:lstStyle/>
        <a:p>
          <a:pPr lvl="0" algn="ctr" defTabSz="2000250">
            <a:lnSpc>
              <a:spcPct val="90000"/>
            </a:lnSpc>
            <a:spcBef>
              <a:spcPct val="0"/>
            </a:spcBef>
            <a:spcAft>
              <a:spcPct val="35000"/>
            </a:spcAft>
          </a:pPr>
          <a:r>
            <a:rPr lang="el-GR" sz="4500" b="1" kern="1200" dirty="0" smtClean="0"/>
            <a:t>Ιστορικά Στοιχεία</a:t>
          </a:r>
          <a:endParaRPr lang="el-GR" sz="4500" b="1" kern="1200" dirty="0"/>
        </a:p>
      </dsp:txBody>
      <dsp:txXfrm>
        <a:off x="604289" y="3045936"/>
        <a:ext cx="9851585" cy="870267"/>
      </dsp:txXfrm>
    </dsp:sp>
    <dsp:sp modelId="{31E2485A-CF8F-4498-B972-620DEA872712}">
      <dsp:nvSpPr>
        <dsp:cNvPr id="0" name=""/>
        <dsp:cNvSpPr/>
      </dsp:nvSpPr>
      <dsp:spPr>
        <a:xfrm>
          <a:off x="60372" y="2937153"/>
          <a:ext cx="1087834" cy="1087834"/>
        </a:xfrm>
        <a:prstGeom prst="ellipse">
          <a:avLst/>
        </a:prstGeom>
        <a:blipFill dpi="0" rotWithShape="0">
          <a:blip xmlns:r="http://schemas.openxmlformats.org/officeDocument/2006/relationships" r:embed="rId3" cstate="print">
            <a:extLst>
              <a:ext uri="{28A0092B-C50C-407E-A947-70E740481C1C}">
                <a14:useLocalDpi xmlns:a14="http://schemas.microsoft.com/office/drawing/2010/main" xmlns="" val="0"/>
              </a:ext>
            </a:extLst>
          </a:blip>
          <a:srcRect/>
          <a:stretch>
            <a:fillRect/>
          </a:stretch>
        </a:blipFill>
        <a:ln w="6350" cap="flat" cmpd="sng" algn="ctr">
          <a:solidFill>
            <a:schemeClr val="accent2">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B2BFB7C-5A44-4F50-90D0-64835E8C9BE7}">
      <dsp:nvSpPr>
        <dsp:cNvPr id="0" name=""/>
        <dsp:cNvSpPr/>
      </dsp:nvSpPr>
      <dsp:spPr>
        <a:xfrm>
          <a:off x="2790" y="1983518"/>
          <a:ext cx="1293862" cy="646931"/>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rtl="0">
            <a:lnSpc>
              <a:spcPct val="90000"/>
            </a:lnSpc>
            <a:spcBef>
              <a:spcPct val="0"/>
            </a:spcBef>
            <a:spcAft>
              <a:spcPct val="35000"/>
            </a:spcAft>
          </a:pPr>
          <a:r>
            <a:rPr lang="el-GR" sz="1900" b="1" kern="1200" smtClean="0"/>
            <a:t>Ιπποδρομία</a:t>
          </a:r>
          <a:endParaRPr lang="el-GR" sz="1900" b="1" kern="1200" dirty="0"/>
        </a:p>
      </dsp:txBody>
      <dsp:txXfrm>
        <a:off x="2790" y="1983518"/>
        <a:ext cx="1293862" cy="646931"/>
      </dsp:txXfrm>
    </dsp:sp>
    <dsp:sp modelId="{A532D157-5197-4BD4-BB7B-9D572227A284}">
      <dsp:nvSpPr>
        <dsp:cNvPr id="0" name=""/>
        <dsp:cNvSpPr/>
      </dsp:nvSpPr>
      <dsp:spPr>
        <a:xfrm>
          <a:off x="1568363" y="1983518"/>
          <a:ext cx="1293862" cy="646931"/>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rtl="0">
            <a:lnSpc>
              <a:spcPct val="90000"/>
            </a:lnSpc>
            <a:spcBef>
              <a:spcPct val="0"/>
            </a:spcBef>
            <a:spcAft>
              <a:spcPct val="35000"/>
            </a:spcAft>
          </a:pPr>
          <a:r>
            <a:rPr lang="el-GR" sz="1900" b="1" kern="1200" dirty="0" smtClean="0"/>
            <a:t>Δρόμος</a:t>
          </a:r>
          <a:endParaRPr lang="el-GR" sz="1900" b="1" kern="1200" dirty="0"/>
        </a:p>
      </dsp:txBody>
      <dsp:txXfrm>
        <a:off x="1568363" y="1983518"/>
        <a:ext cx="1293862" cy="646931"/>
      </dsp:txXfrm>
    </dsp:sp>
    <dsp:sp modelId="{A0754D29-8FD2-4367-97B1-5C344627AC6C}">
      <dsp:nvSpPr>
        <dsp:cNvPr id="0" name=""/>
        <dsp:cNvSpPr/>
      </dsp:nvSpPr>
      <dsp:spPr>
        <a:xfrm>
          <a:off x="3133936" y="1983518"/>
          <a:ext cx="1293862" cy="646931"/>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rtl="0">
            <a:lnSpc>
              <a:spcPct val="90000"/>
            </a:lnSpc>
            <a:spcBef>
              <a:spcPct val="0"/>
            </a:spcBef>
            <a:spcAft>
              <a:spcPct val="35000"/>
            </a:spcAft>
          </a:pPr>
          <a:r>
            <a:rPr lang="el-GR" sz="1900" b="1" kern="1200" dirty="0" smtClean="0"/>
            <a:t>Πάλη</a:t>
          </a:r>
          <a:endParaRPr lang="el-GR" sz="1900" b="1" kern="1200" dirty="0"/>
        </a:p>
      </dsp:txBody>
      <dsp:txXfrm>
        <a:off x="3133936" y="1983518"/>
        <a:ext cx="1293862" cy="646931"/>
      </dsp:txXfrm>
    </dsp:sp>
    <dsp:sp modelId="{BD862ABB-3F4E-4E1D-AECD-EB60E7E17C85}">
      <dsp:nvSpPr>
        <dsp:cNvPr id="0" name=""/>
        <dsp:cNvSpPr/>
      </dsp:nvSpPr>
      <dsp:spPr>
        <a:xfrm>
          <a:off x="4699509" y="1983518"/>
          <a:ext cx="1293862" cy="646931"/>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rtl="0">
            <a:lnSpc>
              <a:spcPct val="90000"/>
            </a:lnSpc>
            <a:spcBef>
              <a:spcPct val="0"/>
            </a:spcBef>
            <a:spcAft>
              <a:spcPct val="35000"/>
            </a:spcAft>
          </a:pPr>
          <a:r>
            <a:rPr lang="el-GR" sz="1900" b="1" kern="1200" dirty="0" smtClean="0"/>
            <a:t>Άλμα</a:t>
          </a:r>
          <a:endParaRPr lang="el-GR" sz="1900" b="1" kern="1200" dirty="0"/>
        </a:p>
      </dsp:txBody>
      <dsp:txXfrm>
        <a:off x="4699509" y="1983518"/>
        <a:ext cx="1293862" cy="646931"/>
      </dsp:txXfrm>
    </dsp:sp>
    <dsp:sp modelId="{20D2BFA3-DFB1-4A58-B9F2-CB3029D532C7}">
      <dsp:nvSpPr>
        <dsp:cNvPr id="0" name=""/>
        <dsp:cNvSpPr/>
      </dsp:nvSpPr>
      <dsp:spPr>
        <a:xfrm>
          <a:off x="6265082" y="1983518"/>
          <a:ext cx="1293862" cy="646931"/>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rtl="0">
            <a:lnSpc>
              <a:spcPct val="90000"/>
            </a:lnSpc>
            <a:spcBef>
              <a:spcPct val="0"/>
            </a:spcBef>
            <a:spcAft>
              <a:spcPct val="35000"/>
            </a:spcAft>
          </a:pPr>
          <a:r>
            <a:rPr lang="el-GR" sz="1900" b="1" kern="1200" dirty="0" smtClean="0"/>
            <a:t>Δισκοβολία</a:t>
          </a:r>
          <a:endParaRPr lang="el-GR" sz="1900" b="1" kern="1200" dirty="0"/>
        </a:p>
      </dsp:txBody>
      <dsp:txXfrm>
        <a:off x="6265082" y="1983518"/>
        <a:ext cx="1293862" cy="646931"/>
      </dsp:txXfrm>
    </dsp:sp>
    <dsp:sp modelId="{E51BBBD4-B28D-44DB-BAD4-6AF13C175F83}">
      <dsp:nvSpPr>
        <dsp:cNvPr id="0" name=""/>
        <dsp:cNvSpPr/>
      </dsp:nvSpPr>
      <dsp:spPr>
        <a:xfrm>
          <a:off x="7830655" y="1983518"/>
          <a:ext cx="1293862" cy="646931"/>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rtl="0">
            <a:lnSpc>
              <a:spcPct val="90000"/>
            </a:lnSpc>
            <a:spcBef>
              <a:spcPct val="0"/>
            </a:spcBef>
            <a:spcAft>
              <a:spcPct val="35000"/>
            </a:spcAft>
          </a:pPr>
          <a:r>
            <a:rPr lang="el-GR" sz="1900" b="1" kern="1200" dirty="0" smtClean="0"/>
            <a:t>Πυγμαχία</a:t>
          </a:r>
          <a:endParaRPr lang="el-GR" sz="1900" b="1" kern="1200" dirty="0"/>
        </a:p>
      </dsp:txBody>
      <dsp:txXfrm>
        <a:off x="7830655" y="1983518"/>
        <a:ext cx="1293862" cy="646931"/>
      </dsp:txXfrm>
    </dsp:sp>
    <dsp:sp modelId="{AEB4EC85-B8BC-4541-8074-1BF7457E2185}">
      <dsp:nvSpPr>
        <dsp:cNvPr id="0" name=""/>
        <dsp:cNvSpPr/>
      </dsp:nvSpPr>
      <dsp:spPr>
        <a:xfrm>
          <a:off x="9396228" y="1983518"/>
          <a:ext cx="1293862" cy="646931"/>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rtl="0">
            <a:lnSpc>
              <a:spcPct val="90000"/>
            </a:lnSpc>
            <a:spcBef>
              <a:spcPct val="0"/>
            </a:spcBef>
            <a:spcAft>
              <a:spcPct val="35000"/>
            </a:spcAft>
          </a:pPr>
          <a:r>
            <a:rPr lang="el-GR" sz="1900" b="1" kern="1200" dirty="0" smtClean="0"/>
            <a:t>Ακοντισμός</a:t>
          </a:r>
          <a:endParaRPr lang="el-GR" sz="1900" b="1" kern="1200" dirty="0"/>
        </a:p>
      </dsp:txBody>
      <dsp:txXfrm>
        <a:off x="9396228" y="1983518"/>
        <a:ext cx="1293862" cy="646931"/>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2209EB-D9D3-4630-9AF0-6D49BB0DFD84}" type="datetimeFigureOut">
              <a:rPr lang="el-GR" smtClean="0"/>
              <a:pPr/>
              <a:t>17/2/2023</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0B9EF4-FC3B-43D7-A34C-6B6C39CBB927}" type="slidenum">
              <a:rPr lang="el-GR" smtClean="0"/>
              <a:pPr/>
              <a:t>‹#›</a:t>
            </a:fld>
            <a:endParaRPr lang="el-GR"/>
          </a:p>
        </p:txBody>
      </p:sp>
    </p:spTree>
    <p:extLst>
      <p:ext uri="{BB962C8B-B14F-4D97-AF65-F5344CB8AC3E}">
        <p14:creationId xmlns:p14="http://schemas.microsoft.com/office/powerpoint/2010/main" xmlns="" val="21034055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1524000" y="1122363"/>
            <a:ext cx="9144000" cy="2387600"/>
          </a:xfrm>
        </p:spPr>
        <p:txBody>
          <a:bodyPr anchor="b"/>
          <a:lstStyle>
            <a:lvl1pPr algn="ctr">
              <a:defRPr sz="6000"/>
            </a:lvl1pPr>
          </a:lstStyle>
          <a:p>
            <a:r>
              <a:rPr lang="el-GR" smtClean="0"/>
              <a:t>Στυλ κύριου τίτλου</a:t>
            </a:r>
            <a:endParaRPr lang="el-GR"/>
          </a:p>
        </p:txBody>
      </p:sp>
      <p:sp>
        <p:nvSpPr>
          <p:cNvPr id="3" name="Υπότιτλος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smtClean="0"/>
              <a:t>Κάντε κλικ για να επεξεργαστείτε τον υπότιτλο του υποδείγματος</a:t>
            </a:r>
            <a:endParaRPr lang="el-GR"/>
          </a:p>
        </p:txBody>
      </p:sp>
      <p:sp>
        <p:nvSpPr>
          <p:cNvPr id="4" name="Θέση ημερομηνίας 3"/>
          <p:cNvSpPr>
            <a:spLocks noGrp="1"/>
          </p:cNvSpPr>
          <p:nvPr>
            <p:ph type="dt" sz="half" idx="10"/>
          </p:nvPr>
        </p:nvSpPr>
        <p:spPr/>
        <p:txBody>
          <a:bodyPr/>
          <a:lstStyle/>
          <a:p>
            <a:fld id="{E48D0D1C-CA10-4E09-A3BA-7A45C4C7F4F2}" type="datetime1">
              <a:rPr lang="el-GR" smtClean="0"/>
              <a:pPr/>
              <a:t>17/2/2023</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98D18766-1880-4D6C-BF9E-240D5B5CC1C9}" type="slidenum">
              <a:rPr lang="el-GR" smtClean="0"/>
              <a:pPr/>
              <a:t>‹#›</a:t>
            </a:fld>
            <a:endParaRPr lang="el-GR"/>
          </a:p>
        </p:txBody>
      </p:sp>
    </p:spTree>
    <p:extLst>
      <p:ext uri="{BB962C8B-B14F-4D97-AF65-F5344CB8AC3E}">
        <p14:creationId xmlns:p14="http://schemas.microsoft.com/office/powerpoint/2010/main" xmlns="" val="9022673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38BE0866-BE99-40F2-A07E-89537D534763}" type="datetime1">
              <a:rPr lang="el-GR" smtClean="0"/>
              <a:pPr/>
              <a:t>17/2/2023</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98D18766-1880-4D6C-BF9E-240D5B5CC1C9}" type="slidenum">
              <a:rPr lang="el-GR" smtClean="0"/>
              <a:pPr/>
              <a:t>‹#›</a:t>
            </a:fld>
            <a:endParaRPr lang="el-GR"/>
          </a:p>
        </p:txBody>
      </p:sp>
    </p:spTree>
    <p:extLst>
      <p:ext uri="{BB962C8B-B14F-4D97-AF65-F5344CB8AC3E}">
        <p14:creationId xmlns:p14="http://schemas.microsoft.com/office/powerpoint/2010/main" xmlns="" val="21617894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8724900" y="365125"/>
            <a:ext cx="2628900" cy="5811838"/>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838200" y="365125"/>
            <a:ext cx="7734300" cy="5811838"/>
          </a:xfrm>
        </p:spPr>
        <p:txBody>
          <a:bodyPr vert="eaVert"/>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EE13F041-F0DF-4E36-9A7D-908A6352782A}" type="datetime1">
              <a:rPr lang="el-GR" smtClean="0"/>
              <a:pPr/>
              <a:t>17/2/2023</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98D18766-1880-4D6C-BF9E-240D5B5CC1C9}" type="slidenum">
              <a:rPr lang="el-GR" smtClean="0"/>
              <a:pPr/>
              <a:t>‹#›</a:t>
            </a:fld>
            <a:endParaRPr lang="el-GR"/>
          </a:p>
        </p:txBody>
      </p:sp>
    </p:spTree>
    <p:extLst>
      <p:ext uri="{BB962C8B-B14F-4D97-AF65-F5344CB8AC3E}">
        <p14:creationId xmlns:p14="http://schemas.microsoft.com/office/powerpoint/2010/main" xmlns="" val="2095026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05C81E6F-36E1-48E4-AA6A-FE8BF3C60206}" type="datetime1">
              <a:rPr lang="el-GR" smtClean="0"/>
              <a:pPr/>
              <a:t>17/2/2023</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98D18766-1880-4D6C-BF9E-240D5B5CC1C9}" type="slidenum">
              <a:rPr lang="el-GR" smtClean="0"/>
              <a:pPr/>
              <a:t>‹#›</a:t>
            </a:fld>
            <a:endParaRPr lang="el-GR"/>
          </a:p>
        </p:txBody>
      </p:sp>
    </p:spTree>
    <p:extLst>
      <p:ext uri="{BB962C8B-B14F-4D97-AF65-F5344CB8AC3E}">
        <p14:creationId xmlns:p14="http://schemas.microsoft.com/office/powerpoint/2010/main" xmlns="" val="15166501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831850" y="1709738"/>
            <a:ext cx="10515600" cy="2852737"/>
          </a:xfrm>
        </p:spPr>
        <p:txBody>
          <a:bodyPr anchor="b"/>
          <a:lstStyle>
            <a:lvl1pPr>
              <a:defRPr sz="6000"/>
            </a:lvl1pPr>
          </a:lstStyle>
          <a:p>
            <a:r>
              <a:rPr lang="el-GR" smtClean="0"/>
              <a:t>Στυλ κύριου τίτλου</a:t>
            </a:r>
            <a:endParaRPr lang="el-GR"/>
          </a:p>
        </p:txBody>
      </p:sp>
      <p:sp>
        <p:nvSpPr>
          <p:cNvPr id="3" name="Θέση κειμένου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smtClean="0"/>
              <a:t>Επεξεργασία στυλ υποδείγματος κειμένου</a:t>
            </a:r>
          </a:p>
        </p:txBody>
      </p:sp>
      <p:sp>
        <p:nvSpPr>
          <p:cNvPr id="4" name="Θέση ημερομηνίας 3"/>
          <p:cNvSpPr>
            <a:spLocks noGrp="1"/>
          </p:cNvSpPr>
          <p:nvPr>
            <p:ph type="dt" sz="half" idx="10"/>
          </p:nvPr>
        </p:nvSpPr>
        <p:spPr/>
        <p:txBody>
          <a:bodyPr/>
          <a:lstStyle/>
          <a:p>
            <a:fld id="{0C13A575-EBD5-4168-8A2C-A91B9A1EC91A}" type="datetime1">
              <a:rPr lang="el-GR" smtClean="0"/>
              <a:pPr/>
              <a:t>17/2/2023</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98D18766-1880-4D6C-BF9E-240D5B5CC1C9}" type="slidenum">
              <a:rPr lang="el-GR" smtClean="0"/>
              <a:pPr/>
              <a:t>‹#›</a:t>
            </a:fld>
            <a:endParaRPr lang="el-GR"/>
          </a:p>
        </p:txBody>
      </p:sp>
    </p:spTree>
    <p:extLst>
      <p:ext uri="{BB962C8B-B14F-4D97-AF65-F5344CB8AC3E}">
        <p14:creationId xmlns:p14="http://schemas.microsoft.com/office/powerpoint/2010/main" xmlns="" val="4715273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838200" y="1825625"/>
            <a:ext cx="5181600" cy="4351338"/>
          </a:xfrm>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6172200" y="1825625"/>
            <a:ext cx="5181600" cy="4351338"/>
          </a:xfrm>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p:txBody>
          <a:bodyPr/>
          <a:lstStyle/>
          <a:p>
            <a:fld id="{7ABD055B-D15E-4E92-904B-93C2CFE9300F}" type="datetime1">
              <a:rPr lang="el-GR" smtClean="0"/>
              <a:pPr/>
              <a:t>17/2/2023</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98D18766-1880-4D6C-BF9E-240D5B5CC1C9}" type="slidenum">
              <a:rPr lang="el-GR" smtClean="0"/>
              <a:pPr/>
              <a:t>‹#›</a:t>
            </a:fld>
            <a:endParaRPr lang="el-GR"/>
          </a:p>
        </p:txBody>
      </p:sp>
    </p:spTree>
    <p:extLst>
      <p:ext uri="{BB962C8B-B14F-4D97-AF65-F5344CB8AC3E}">
        <p14:creationId xmlns:p14="http://schemas.microsoft.com/office/powerpoint/2010/main" xmlns="" val="38496844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365125"/>
            <a:ext cx="10515600" cy="1325563"/>
          </a:xfrm>
        </p:spPr>
        <p:txBody>
          <a:bodyPr/>
          <a:lstStyle/>
          <a:p>
            <a:r>
              <a:rPr lang="el-GR" smtClean="0"/>
              <a:t>Στυλ κύριου τίτλου</a:t>
            </a:r>
            <a:endParaRPr lang="el-GR"/>
          </a:p>
        </p:txBody>
      </p:sp>
      <p:sp>
        <p:nvSpPr>
          <p:cNvPr id="3" name="Θέση κειμένου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Επεξεργασία στυλ υποδείγματος κειμένου</a:t>
            </a:r>
          </a:p>
        </p:txBody>
      </p:sp>
      <p:sp>
        <p:nvSpPr>
          <p:cNvPr id="4" name="Θέση περιεχομένου 3"/>
          <p:cNvSpPr>
            <a:spLocks noGrp="1"/>
          </p:cNvSpPr>
          <p:nvPr>
            <p:ph sz="half" idx="2"/>
          </p:nvPr>
        </p:nvSpPr>
        <p:spPr>
          <a:xfrm>
            <a:off x="839788" y="2505075"/>
            <a:ext cx="5157787" cy="3684588"/>
          </a:xfrm>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Επεξεργασία στυλ υποδείγματος κειμένου</a:t>
            </a:r>
          </a:p>
        </p:txBody>
      </p:sp>
      <p:sp>
        <p:nvSpPr>
          <p:cNvPr id="6" name="Θέση περιεχομένου 5"/>
          <p:cNvSpPr>
            <a:spLocks noGrp="1"/>
          </p:cNvSpPr>
          <p:nvPr>
            <p:ph sz="quarter" idx="4"/>
          </p:nvPr>
        </p:nvSpPr>
        <p:spPr>
          <a:xfrm>
            <a:off x="6172200" y="2505075"/>
            <a:ext cx="5183188" cy="3684588"/>
          </a:xfrm>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6"/>
          <p:cNvSpPr>
            <a:spLocks noGrp="1"/>
          </p:cNvSpPr>
          <p:nvPr>
            <p:ph type="dt" sz="half" idx="10"/>
          </p:nvPr>
        </p:nvSpPr>
        <p:spPr/>
        <p:txBody>
          <a:bodyPr/>
          <a:lstStyle/>
          <a:p>
            <a:fld id="{828BF06C-9BC6-4A36-AC16-581927B67F4F}" type="datetime1">
              <a:rPr lang="el-GR" smtClean="0"/>
              <a:pPr/>
              <a:t>17/2/2023</a:t>
            </a:fld>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98D18766-1880-4D6C-BF9E-240D5B5CC1C9}" type="slidenum">
              <a:rPr lang="el-GR" smtClean="0"/>
              <a:pPr/>
              <a:t>‹#›</a:t>
            </a:fld>
            <a:endParaRPr lang="el-GR"/>
          </a:p>
        </p:txBody>
      </p:sp>
    </p:spTree>
    <p:extLst>
      <p:ext uri="{BB962C8B-B14F-4D97-AF65-F5344CB8AC3E}">
        <p14:creationId xmlns:p14="http://schemas.microsoft.com/office/powerpoint/2010/main" xmlns="" val="25290389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p:txBody>
          <a:bodyPr/>
          <a:lstStyle/>
          <a:p>
            <a:fld id="{0C46FDEA-EDE9-4359-ABB7-030D36000024}" type="datetime1">
              <a:rPr lang="el-GR" smtClean="0"/>
              <a:pPr/>
              <a:t>17/2/2023</a:t>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98D18766-1880-4D6C-BF9E-240D5B5CC1C9}" type="slidenum">
              <a:rPr lang="el-GR" smtClean="0"/>
              <a:pPr/>
              <a:t>‹#›</a:t>
            </a:fld>
            <a:endParaRPr lang="el-GR"/>
          </a:p>
        </p:txBody>
      </p:sp>
    </p:spTree>
    <p:extLst>
      <p:ext uri="{BB962C8B-B14F-4D97-AF65-F5344CB8AC3E}">
        <p14:creationId xmlns:p14="http://schemas.microsoft.com/office/powerpoint/2010/main" xmlns="" val="29562175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AED03EEE-1F4B-4B26-959D-0A84098C0E8E}" type="datetime1">
              <a:rPr lang="el-GR" smtClean="0"/>
              <a:pPr/>
              <a:t>17/2/2023</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98D18766-1880-4D6C-BF9E-240D5B5CC1C9}" type="slidenum">
              <a:rPr lang="el-GR" smtClean="0"/>
              <a:pPr/>
              <a:t>‹#›</a:t>
            </a:fld>
            <a:endParaRPr lang="el-GR"/>
          </a:p>
        </p:txBody>
      </p:sp>
    </p:spTree>
    <p:extLst>
      <p:ext uri="{BB962C8B-B14F-4D97-AF65-F5344CB8AC3E}">
        <p14:creationId xmlns:p14="http://schemas.microsoft.com/office/powerpoint/2010/main" xmlns="" val="18992298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1600200"/>
          </a:xfrm>
        </p:spPr>
        <p:txBody>
          <a:bodyPr anchor="b"/>
          <a:lstStyle>
            <a:lvl1pPr>
              <a:defRPr sz="3200"/>
            </a:lvl1pPr>
          </a:lstStyle>
          <a:p>
            <a:r>
              <a:rPr lang="el-GR" smtClean="0"/>
              <a:t>Στυλ κύριου τίτλου</a:t>
            </a:r>
            <a:endParaRPr lang="el-GR"/>
          </a:p>
        </p:txBody>
      </p:sp>
      <p:sp>
        <p:nvSpPr>
          <p:cNvPr id="3" name="Θέση περιεχομένου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Επεξεργασία στυλ υποδείγματος κειμένου</a:t>
            </a:r>
          </a:p>
        </p:txBody>
      </p:sp>
      <p:sp>
        <p:nvSpPr>
          <p:cNvPr id="5" name="Θέση ημερομηνίας 4"/>
          <p:cNvSpPr>
            <a:spLocks noGrp="1"/>
          </p:cNvSpPr>
          <p:nvPr>
            <p:ph type="dt" sz="half" idx="10"/>
          </p:nvPr>
        </p:nvSpPr>
        <p:spPr/>
        <p:txBody>
          <a:bodyPr/>
          <a:lstStyle/>
          <a:p>
            <a:fld id="{A22E98EF-A33C-41A2-A77F-1E6261852C84}" type="datetime1">
              <a:rPr lang="el-GR" smtClean="0"/>
              <a:pPr/>
              <a:t>17/2/2023</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98D18766-1880-4D6C-BF9E-240D5B5CC1C9}" type="slidenum">
              <a:rPr lang="el-GR" smtClean="0"/>
              <a:pPr/>
              <a:t>‹#›</a:t>
            </a:fld>
            <a:endParaRPr lang="el-GR"/>
          </a:p>
        </p:txBody>
      </p:sp>
    </p:spTree>
    <p:extLst>
      <p:ext uri="{BB962C8B-B14F-4D97-AF65-F5344CB8AC3E}">
        <p14:creationId xmlns:p14="http://schemas.microsoft.com/office/powerpoint/2010/main" xmlns="" val="3255607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1600200"/>
          </a:xfrm>
        </p:spPr>
        <p:txBody>
          <a:bodyPr anchor="b"/>
          <a:lstStyle>
            <a:lvl1pPr>
              <a:defRPr sz="3200"/>
            </a:lvl1pPr>
          </a:lstStyle>
          <a:p>
            <a:r>
              <a:rPr lang="el-GR" smtClean="0"/>
              <a:t>Στυλ κύριου τίτλου</a:t>
            </a:r>
            <a:endParaRPr lang="el-GR"/>
          </a:p>
        </p:txBody>
      </p:sp>
      <p:sp>
        <p:nvSpPr>
          <p:cNvPr id="3" name="Θέση εικόνας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Επεξεργασία στυλ υποδείγματος κειμένου</a:t>
            </a:r>
          </a:p>
        </p:txBody>
      </p:sp>
      <p:sp>
        <p:nvSpPr>
          <p:cNvPr id="5" name="Θέση ημερομηνίας 4"/>
          <p:cNvSpPr>
            <a:spLocks noGrp="1"/>
          </p:cNvSpPr>
          <p:nvPr>
            <p:ph type="dt" sz="half" idx="10"/>
          </p:nvPr>
        </p:nvSpPr>
        <p:spPr/>
        <p:txBody>
          <a:bodyPr/>
          <a:lstStyle/>
          <a:p>
            <a:fld id="{E6BCE42F-F980-4160-8DBC-E2FA1E9526B4}" type="datetime1">
              <a:rPr lang="el-GR" smtClean="0"/>
              <a:pPr/>
              <a:t>17/2/2023</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98D18766-1880-4D6C-BF9E-240D5B5CC1C9}" type="slidenum">
              <a:rPr lang="el-GR" smtClean="0"/>
              <a:pPr/>
              <a:t>‹#›</a:t>
            </a:fld>
            <a:endParaRPr lang="el-GR"/>
          </a:p>
        </p:txBody>
      </p:sp>
    </p:spTree>
    <p:extLst>
      <p:ext uri="{BB962C8B-B14F-4D97-AF65-F5344CB8AC3E}">
        <p14:creationId xmlns:p14="http://schemas.microsoft.com/office/powerpoint/2010/main" xmlns="" val="17675370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27ADC5-CCA6-4BF2-AF2D-47D575EC7D62}" type="datetime1">
              <a:rPr lang="el-GR" smtClean="0"/>
              <a:pPr/>
              <a:t>17/2/2023</a:t>
            </a:fld>
            <a:endParaRPr lang="el-GR"/>
          </a:p>
        </p:txBody>
      </p:sp>
      <p:sp>
        <p:nvSpPr>
          <p:cNvPr id="5" name="Θέση υποσέλιδου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D18766-1880-4D6C-BF9E-240D5B5CC1C9}" type="slidenum">
              <a:rPr lang="el-GR" smtClean="0"/>
              <a:pPr/>
              <a:t>‹#›</a:t>
            </a:fld>
            <a:endParaRPr lang="el-GR"/>
          </a:p>
        </p:txBody>
      </p:sp>
    </p:spTree>
    <p:extLst>
      <p:ext uri="{BB962C8B-B14F-4D97-AF65-F5344CB8AC3E}">
        <p14:creationId xmlns:p14="http://schemas.microsoft.com/office/powerpoint/2010/main" xmlns="" val="13187422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hemeOverride" Target="../theme/themeOverride2.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hemeOverride" Target="../theme/themeOverride3.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hyperlink" Target="https://cognoscoteam.gr/archives/7347" TargetMode="External"/><Relationship Id="rId7" Type="http://schemas.openxmlformats.org/officeDocument/2006/relationships/hyperlink" Target="https://www.ertnews.gr/anadromes/ena-spanio-ntokoymento-toy-1893-quot-olympiakoi-agones-en-vithynia-quot/" TargetMode="Externa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hyperlink" Target="https://el.wikipedia.org/wiki/&#914;&#959;&#940;&#957;&#951;" TargetMode="External"/><Relationship Id="rId5" Type="http://schemas.openxmlformats.org/officeDocument/2006/relationships/hyperlink" Target="https://www.yoair.com/el/blog/hammams-history-use-and-cultural-significance/" TargetMode="External"/><Relationship Id="rId4" Type="http://schemas.openxmlformats.org/officeDocument/2006/relationships/hyperlink" Target="https://www.pontosnews.gr/385711/ellada/i-proti-praxi-tis-sfagis-sto-ortakioi-v/" TargetMode="External"/></Relationships>
</file>

<file path=ppt/slides/_rels/slide5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p:cNvPicPr>
            <a:picLocks noChangeAspect="1"/>
          </p:cNvPicPr>
          <p:nvPr/>
        </p:nvPicPr>
        <p:blipFill>
          <a:blip r:embed="rId2" cstate="print">
            <a:extLst>
              <a:ext uri="{BEBA8EAE-BF5A-486C-A8C5-ECC9F3942E4B}">
                <a14:imgProps xmlns:a14="http://schemas.microsoft.com/office/drawing/2010/main" xmlns="">
                  <a14:imgLayer r:embed="rId3">
                    <a14:imgEffect>
                      <a14:artisticCutout/>
                    </a14:imgEffect>
                  </a14:imgLayer>
                </a14:imgProps>
              </a:ext>
              <a:ext uri="{28A0092B-C50C-407E-A947-70E740481C1C}">
                <a14:useLocalDpi xmlns:a14="http://schemas.microsoft.com/office/drawing/2010/main" xmlns="" val="0"/>
              </a:ext>
            </a:extLst>
          </a:blip>
          <a:stretch>
            <a:fillRect/>
          </a:stretch>
        </p:blipFill>
        <p:spPr>
          <a:xfrm>
            <a:off x="0" y="-1"/>
            <a:ext cx="12191999" cy="7613696"/>
          </a:xfrm>
          <a:prstGeom prst="rect">
            <a:avLst/>
          </a:prstGeom>
        </p:spPr>
      </p:pic>
      <p:sp>
        <p:nvSpPr>
          <p:cNvPr id="2" name="Τίτλος 1"/>
          <p:cNvSpPr>
            <a:spLocks noGrp="1"/>
          </p:cNvSpPr>
          <p:nvPr>
            <p:ph type="ctrTitle"/>
          </p:nvPr>
        </p:nvSpPr>
        <p:spPr>
          <a:solidFill>
            <a:schemeClr val="bg1">
              <a:alpha val="33000"/>
            </a:schemeClr>
          </a:solidFill>
        </p:spPr>
        <p:txBody>
          <a:bodyPr anchor="ctr">
            <a:noAutofit/>
          </a:bodyPr>
          <a:lstStyle/>
          <a:p>
            <a:r>
              <a:rPr lang="el-GR" sz="4000" b="1" dirty="0"/>
              <a:t>Στοιχεία της καθημερινότητας </a:t>
            </a:r>
            <a:r>
              <a:rPr lang="el-GR" sz="4000" b="1" dirty="0" smtClean="0"/>
              <a:t>και της ιστορικής πορείας των </a:t>
            </a:r>
            <a:r>
              <a:rPr lang="el-GR" sz="4000" b="1" dirty="0"/>
              <a:t>Μικρασιατών όπως αποτυπώθηκαν μέσα από το βιβλίο “Ο Μέτοικος και η Συμμετρία”</a:t>
            </a:r>
            <a:endParaRPr lang="el-GR" sz="4000" dirty="0"/>
          </a:p>
        </p:txBody>
      </p:sp>
      <p:sp>
        <p:nvSpPr>
          <p:cNvPr id="3" name="Υπότιτλος 2"/>
          <p:cNvSpPr>
            <a:spLocks noGrp="1"/>
          </p:cNvSpPr>
          <p:nvPr>
            <p:ph type="subTitle" idx="1"/>
          </p:nvPr>
        </p:nvSpPr>
        <p:spPr>
          <a:xfrm>
            <a:off x="9890449" y="569168"/>
            <a:ext cx="2301551" cy="349898"/>
          </a:xfrm>
        </p:spPr>
        <p:txBody>
          <a:bodyPr anchor="ctr">
            <a:normAutofit fontScale="92500" lnSpcReduction="20000"/>
          </a:bodyPr>
          <a:lstStyle/>
          <a:p>
            <a:r>
              <a:rPr lang="el-GR" b="1" dirty="0" smtClean="0">
                <a:solidFill>
                  <a:schemeClr val="bg1">
                    <a:lumMod val="50000"/>
                  </a:schemeClr>
                </a:solidFill>
              </a:rPr>
              <a:t>Άρης Τζοβάνης</a:t>
            </a:r>
            <a:endParaRPr lang="el-GR" b="1" dirty="0">
              <a:solidFill>
                <a:schemeClr val="bg1">
                  <a:lumMod val="50000"/>
                </a:schemeClr>
              </a:solidFill>
            </a:endParaRPr>
          </a:p>
        </p:txBody>
      </p:sp>
    </p:spTree>
    <p:extLst>
      <p:ext uri="{BB962C8B-B14F-4D97-AF65-F5344CB8AC3E}">
        <p14:creationId xmlns:p14="http://schemas.microsoft.com/office/powerpoint/2010/main" xmlns="" val="22890042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αριθμού διαφάνειας 1"/>
          <p:cNvSpPr>
            <a:spLocks noGrp="1"/>
          </p:cNvSpPr>
          <p:nvPr>
            <p:ph type="sldNum" sz="quarter" idx="12"/>
          </p:nvPr>
        </p:nvSpPr>
        <p:spPr/>
        <p:txBody>
          <a:bodyPr/>
          <a:lstStyle/>
          <a:p>
            <a:fld id="{98D18766-1880-4D6C-BF9E-240D5B5CC1C9}" type="slidenum">
              <a:rPr lang="el-GR" smtClean="0"/>
              <a:pPr/>
              <a:t>10</a:t>
            </a:fld>
            <a:endParaRPr lang="el-GR"/>
          </a:p>
        </p:txBody>
      </p:sp>
      <p:pic>
        <p:nvPicPr>
          <p:cNvPr id="3" name="Εικόνα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399591" y="0"/>
            <a:ext cx="9470571" cy="6857454"/>
          </a:xfrm>
          <a:prstGeom prst="rect">
            <a:avLst/>
          </a:prstGeom>
        </p:spPr>
      </p:pic>
    </p:spTree>
    <p:extLst>
      <p:ext uri="{BB962C8B-B14F-4D97-AF65-F5344CB8AC3E}">
        <p14:creationId xmlns:p14="http://schemas.microsoft.com/office/powerpoint/2010/main" xmlns="" val="4816391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Εικόνα 3"/>
          <p:cNvPicPr>
            <a:picLocks noChangeAspect="1"/>
          </p:cNvPicPr>
          <p:nvPr/>
        </p:nvPicPr>
        <p:blipFill>
          <a:blip r:embed="rId3" cstate="print">
            <a:duotone>
              <a:schemeClr val="bg2">
                <a:shade val="45000"/>
                <a:satMod val="135000"/>
              </a:schemeClr>
              <a:prstClr val="white"/>
            </a:duotone>
          </a:blip>
          <a:stretch>
            <a:fillRect/>
          </a:stretch>
        </p:blipFill>
        <p:spPr>
          <a:xfrm>
            <a:off x="-529" y="-378282"/>
            <a:ext cx="12193057" cy="7614564"/>
          </a:xfrm>
          <a:prstGeom prst="rect">
            <a:avLst/>
          </a:prstGeom>
        </p:spPr>
      </p:pic>
      <p:sp>
        <p:nvSpPr>
          <p:cNvPr id="2" name="Τίτλος 1"/>
          <p:cNvSpPr>
            <a:spLocks noGrp="1"/>
          </p:cNvSpPr>
          <p:nvPr>
            <p:ph type="title"/>
          </p:nvPr>
        </p:nvSpPr>
        <p:spPr/>
        <p:txBody>
          <a:bodyPr>
            <a:normAutofit/>
          </a:bodyPr>
          <a:lstStyle/>
          <a:p>
            <a:pPr algn="ctr"/>
            <a:r>
              <a:rPr lang="el-GR" b="1" dirty="0" smtClean="0">
                <a:latin typeface="Bahnschrift Light Condensed" panose="020B0502040204020203" pitchFamily="34" charset="0"/>
              </a:rPr>
              <a:t>Ορτάκιοϊ, μια κωμόπολη της Βιθυνίας</a:t>
            </a:r>
            <a:endParaRPr lang="el-GR" b="1" dirty="0">
              <a:latin typeface="Bahnschrift Light Condensed" panose="020B0502040204020203" pitchFamily="34" charset="0"/>
            </a:endParaRPr>
          </a:p>
        </p:txBody>
      </p:sp>
      <p:sp>
        <p:nvSpPr>
          <p:cNvPr id="3" name="Θέση περιεχομένου 2"/>
          <p:cNvSpPr>
            <a:spLocks noGrp="1"/>
          </p:cNvSpPr>
          <p:nvPr>
            <p:ph idx="1"/>
          </p:nvPr>
        </p:nvSpPr>
        <p:spPr>
          <a:xfrm>
            <a:off x="657726" y="1825624"/>
            <a:ext cx="11309685" cy="5032375"/>
          </a:xfrm>
        </p:spPr>
        <p:txBody>
          <a:bodyPr>
            <a:normAutofit fontScale="77500" lnSpcReduction="20000"/>
          </a:bodyPr>
          <a:lstStyle/>
          <a:p>
            <a:pPr algn="just"/>
            <a:r>
              <a:rPr lang="el-GR" sz="2400" dirty="0" smtClean="0"/>
              <a:t>Νοτιοδυτικά μπορεί κανείς να δει </a:t>
            </a:r>
            <a:r>
              <a:rPr lang="el-GR" sz="2400" dirty="0"/>
              <a:t>το </a:t>
            </a:r>
            <a:r>
              <a:rPr lang="el-GR" sz="2400" b="1" dirty="0">
                <a:solidFill>
                  <a:srgbClr val="C00000"/>
                </a:solidFill>
              </a:rPr>
              <a:t>λεκανοπέδιο της Κέυβες </a:t>
            </a:r>
            <a:r>
              <a:rPr lang="el-GR" sz="2400" dirty="0"/>
              <a:t>που έχει πολλά μικρά ιστορικά χωριά και πολύ πράσινο, από όπου περνάει ο ποταμός Σαγγάριος με την κοίτη του να κάνει συνδυασμούς </a:t>
            </a:r>
            <a:r>
              <a:rPr lang="el-GR" sz="2400" dirty="0" smtClean="0"/>
              <a:t>φιδιού (κινούμενος </a:t>
            </a:r>
            <a:r>
              <a:rPr lang="el-GR" sz="2400" dirty="0"/>
              <a:t>βόρεια με κατεύθυνση τη Μαύρη </a:t>
            </a:r>
            <a:r>
              <a:rPr lang="el-GR" sz="2400" dirty="0" smtClean="0"/>
              <a:t>Θάλασσα) , </a:t>
            </a:r>
            <a:r>
              <a:rPr lang="el-GR" sz="2400" dirty="0"/>
              <a:t>εκεί περνάει και ο σιδηρόδρομος Κωνσταντινούπολης – Άγκυρας. </a:t>
            </a:r>
            <a:endParaRPr lang="el-GR" sz="2400" dirty="0" smtClean="0"/>
          </a:p>
          <a:p>
            <a:pPr algn="just"/>
            <a:endParaRPr lang="el-GR" sz="2400" dirty="0"/>
          </a:p>
          <a:p>
            <a:pPr algn="just"/>
            <a:r>
              <a:rPr lang="el-GR" sz="2400" dirty="0" smtClean="0"/>
              <a:t>Φαίνονται </a:t>
            </a:r>
            <a:r>
              <a:rPr lang="el-GR" sz="2400" dirty="0"/>
              <a:t>και τα βουνά της Νίκαιας, αλλά </a:t>
            </a:r>
            <a:r>
              <a:rPr lang="el-GR" sz="2400" dirty="0" smtClean="0"/>
              <a:t>και ο </a:t>
            </a:r>
            <a:r>
              <a:rPr lang="el-GR" sz="2400" dirty="0"/>
              <a:t>σκεπασμένος με χιόνι Όλυμπος της Προύσας (Κεσίς δαγή).*</a:t>
            </a:r>
          </a:p>
          <a:p>
            <a:pPr algn="just"/>
            <a:endParaRPr lang="el-GR" sz="2400" dirty="0" smtClean="0"/>
          </a:p>
          <a:p>
            <a:pPr algn="just"/>
            <a:r>
              <a:rPr lang="el-GR" sz="2400" dirty="0" smtClean="0"/>
              <a:t>Αποτελούσε ένα </a:t>
            </a:r>
            <a:r>
              <a:rPr lang="el-GR" sz="2400" b="1" dirty="0" smtClean="0">
                <a:solidFill>
                  <a:srgbClr val="C00000"/>
                </a:solidFill>
              </a:rPr>
              <a:t>αμιγώς χριστιανικό χωριό </a:t>
            </a:r>
            <a:r>
              <a:rPr lang="el-GR" sz="2400" dirty="0" smtClean="0"/>
              <a:t>με 6000 κατοίκους </a:t>
            </a:r>
            <a:r>
              <a:rPr lang="el-GR" sz="2400" dirty="0"/>
              <a:t>(Έλληνες και </a:t>
            </a:r>
            <a:r>
              <a:rPr lang="el-GR" sz="2400" dirty="0" smtClean="0"/>
              <a:t>Αρμένιοι).</a:t>
            </a:r>
            <a:endParaRPr lang="el-GR" sz="2400" dirty="0" smtClean="0">
              <a:sym typeface="Wingdings" panose="05000000000000000000" pitchFamily="2" charset="2"/>
            </a:endParaRPr>
          </a:p>
          <a:p>
            <a:pPr algn="just"/>
            <a:endParaRPr lang="el-GR" sz="2400" b="0" dirty="0" smtClean="0">
              <a:effectLst/>
            </a:endParaRPr>
          </a:p>
          <a:p>
            <a:pPr algn="just"/>
            <a:r>
              <a:rPr lang="el-GR" sz="2400" dirty="0" smtClean="0">
                <a:sym typeface="Wingdings" panose="05000000000000000000" pitchFamily="2" charset="2"/>
              </a:rPr>
              <a:t>Στην περιοχή ομιλούσαν ένα </a:t>
            </a:r>
            <a:r>
              <a:rPr lang="el-GR" sz="2400" b="1" dirty="0">
                <a:solidFill>
                  <a:srgbClr val="C00000"/>
                </a:solidFill>
                <a:sym typeface="Wingdings" panose="05000000000000000000" pitchFamily="2" charset="2"/>
              </a:rPr>
              <a:t>τ</a:t>
            </a:r>
            <a:r>
              <a:rPr lang="el-GR" sz="2400" b="1" dirty="0" smtClean="0">
                <a:solidFill>
                  <a:srgbClr val="C00000"/>
                </a:solidFill>
                <a:sym typeface="Wingdings" panose="05000000000000000000" pitchFamily="2" charset="2"/>
              </a:rPr>
              <a:t>οπικό ιδίωμα </a:t>
            </a:r>
            <a:r>
              <a:rPr lang="el-GR" sz="2400" dirty="0" smtClean="0">
                <a:sym typeface="Wingdings" panose="05000000000000000000" pitchFamily="2" charset="2"/>
              </a:rPr>
              <a:t>που αποτελούσε </a:t>
            </a:r>
            <a:r>
              <a:rPr lang="el-GR" sz="2400" dirty="0" smtClean="0"/>
              <a:t>κράμα από ελληνικές </a:t>
            </a:r>
            <a:r>
              <a:rPr lang="el-GR" sz="2400" dirty="0"/>
              <a:t>και αρμένικες </a:t>
            </a:r>
            <a:r>
              <a:rPr lang="el-GR" sz="2400" dirty="0" smtClean="0"/>
              <a:t>λέξεις. </a:t>
            </a:r>
            <a:r>
              <a:rPr lang="el-GR" sz="2400" dirty="0"/>
              <a:t>Κ</a:t>
            </a:r>
            <a:r>
              <a:rPr lang="el-GR" sz="2400" dirty="0" smtClean="0"/>
              <a:t>αλλιεργούν όμως και την επίσημη ελληνική γλώσσα.</a:t>
            </a:r>
          </a:p>
          <a:p>
            <a:pPr algn="just"/>
            <a:endParaRPr lang="el-GR" sz="2400" dirty="0" smtClean="0">
              <a:sym typeface="Wingdings" panose="05000000000000000000" pitchFamily="2" charset="2"/>
            </a:endParaRPr>
          </a:p>
          <a:p>
            <a:pPr algn="just"/>
            <a:r>
              <a:rPr lang="el-GR" sz="2400" dirty="0" smtClean="0"/>
              <a:t>Το χωριό διέθετε </a:t>
            </a:r>
            <a:r>
              <a:rPr lang="el-GR" sz="2400" dirty="0"/>
              <a:t>χ</a:t>
            </a:r>
            <a:r>
              <a:rPr lang="el-GR" sz="2400" dirty="0" smtClean="0"/>
              <a:t>ωριστά </a:t>
            </a:r>
            <a:r>
              <a:rPr lang="el-GR" sz="2400" dirty="0"/>
              <a:t>σχολεία Αρρένων και </a:t>
            </a:r>
            <a:r>
              <a:rPr lang="el-GR" sz="2400" dirty="0" smtClean="0"/>
              <a:t>Θηλέων, ενώ τα ελληνόπουλα </a:t>
            </a:r>
            <a:r>
              <a:rPr lang="el-GR" sz="2400" dirty="0"/>
              <a:t>ήξεραν γραφή και ανάγνωση</a:t>
            </a:r>
            <a:r>
              <a:rPr lang="el-GR" sz="2400" dirty="0" smtClean="0"/>
              <a:t>. </a:t>
            </a:r>
            <a:r>
              <a:rPr lang="el-GR" sz="2400" dirty="0"/>
              <a:t>Στα εκπαιδευτήρια </a:t>
            </a:r>
            <a:r>
              <a:rPr lang="el-GR" sz="2400" dirty="0" smtClean="0"/>
              <a:t>φοιτούσαν </a:t>
            </a:r>
            <a:r>
              <a:rPr lang="el-GR" sz="2400" dirty="0"/>
              <a:t>550 μαθητές και </a:t>
            </a:r>
            <a:r>
              <a:rPr lang="el-GR" sz="2400" dirty="0" smtClean="0"/>
              <a:t>μαθήτριες.</a:t>
            </a:r>
            <a:endParaRPr lang="el-GR" sz="2400" dirty="0"/>
          </a:p>
          <a:p>
            <a:pPr algn="just"/>
            <a:endParaRPr lang="el-GR" sz="2400" dirty="0" smtClean="0"/>
          </a:p>
          <a:p>
            <a:pPr algn="just"/>
            <a:r>
              <a:rPr lang="el-GR" sz="2400" dirty="0"/>
              <a:t>Η πανήγυρις </a:t>
            </a:r>
            <a:r>
              <a:rPr lang="el-GR" sz="2400" dirty="0" smtClean="0"/>
              <a:t>στο </a:t>
            </a:r>
            <a:r>
              <a:rPr lang="el-GR" sz="2400" dirty="0"/>
              <a:t>Ορτάκιοϊ της Βιθυνίας, </a:t>
            </a:r>
            <a:r>
              <a:rPr lang="el-GR" sz="2400" dirty="0" smtClean="0"/>
              <a:t>γινόταν </a:t>
            </a:r>
            <a:r>
              <a:rPr lang="el-GR" sz="2400" dirty="0"/>
              <a:t>στις 23 Απριλίου με αφορμή τη </a:t>
            </a:r>
            <a:r>
              <a:rPr lang="el-GR" sz="2500" b="1" dirty="0">
                <a:solidFill>
                  <a:srgbClr val="C00000"/>
                </a:solidFill>
              </a:rPr>
              <a:t>γιορτή του Αγίου Γεωργίου</a:t>
            </a:r>
            <a:r>
              <a:rPr lang="el-GR" sz="2400" dirty="0"/>
              <a:t>. Είναι η πιο μεγάλη και η πιο επίσημη γιορτή από όλες όσες γίνονται στη Βιθυνία.</a:t>
            </a:r>
          </a:p>
        </p:txBody>
      </p:sp>
      <p:sp>
        <p:nvSpPr>
          <p:cNvPr id="5" name="Θέση αριθμού διαφάνειας 4"/>
          <p:cNvSpPr>
            <a:spLocks noGrp="1"/>
          </p:cNvSpPr>
          <p:nvPr>
            <p:ph type="sldNum" sz="quarter" idx="12"/>
          </p:nvPr>
        </p:nvSpPr>
        <p:spPr/>
        <p:txBody>
          <a:bodyPr/>
          <a:lstStyle/>
          <a:p>
            <a:fld id="{98D18766-1880-4D6C-BF9E-240D5B5CC1C9}" type="slidenum">
              <a:rPr lang="el-GR" smtClean="0"/>
              <a:pPr/>
              <a:t>11</a:t>
            </a:fld>
            <a:endParaRPr lang="el-GR" dirty="0"/>
          </a:p>
        </p:txBody>
      </p:sp>
      <p:pic>
        <p:nvPicPr>
          <p:cNvPr id="6" name="Εικόνα 5"/>
          <p:cNvPicPr>
            <a:picLocks noChangeAspect="1"/>
          </p:cNvPicPr>
          <p:nvPr/>
        </p:nvPicPr>
        <p:blipFill>
          <a:blip r:embed="rId4" cstate="print"/>
          <a:stretch>
            <a:fillRect/>
          </a:stretch>
        </p:blipFill>
        <p:spPr>
          <a:xfrm>
            <a:off x="838200" y="365125"/>
            <a:ext cx="1091279" cy="1091279"/>
          </a:xfrm>
          <a:prstGeom prst="rect">
            <a:avLst/>
          </a:prstGeom>
        </p:spPr>
      </p:pic>
    </p:spTree>
    <p:extLst>
      <p:ext uri="{BB962C8B-B14F-4D97-AF65-F5344CB8AC3E}">
        <p14:creationId xmlns:p14="http://schemas.microsoft.com/office/powerpoint/2010/main" xmlns="" val="350465135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Εικόνα 3"/>
          <p:cNvPicPr>
            <a:picLocks noChangeAspect="1"/>
          </p:cNvPicPr>
          <p:nvPr/>
        </p:nvPicPr>
        <p:blipFill>
          <a:blip r:embed="rId3" cstate="print">
            <a:duotone>
              <a:schemeClr val="bg2">
                <a:shade val="45000"/>
                <a:satMod val="135000"/>
              </a:schemeClr>
              <a:prstClr val="white"/>
            </a:duotone>
          </a:blip>
          <a:stretch>
            <a:fillRect/>
          </a:stretch>
        </p:blipFill>
        <p:spPr>
          <a:xfrm>
            <a:off x="-529" y="-378282"/>
            <a:ext cx="12193057" cy="7614564"/>
          </a:xfrm>
          <a:prstGeom prst="rect">
            <a:avLst/>
          </a:prstGeom>
        </p:spPr>
      </p:pic>
      <p:sp>
        <p:nvSpPr>
          <p:cNvPr id="2" name="Τίτλος 1"/>
          <p:cNvSpPr>
            <a:spLocks noGrp="1"/>
          </p:cNvSpPr>
          <p:nvPr>
            <p:ph type="title"/>
          </p:nvPr>
        </p:nvSpPr>
        <p:spPr/>
        <p:txBody>
          <a:bodyPr/>
          <a:lstStyle/>
          <a:p>
            <a:pPr algn="ctr"/>
            <a:r>
              <a:rPr lang="el-GR" b="1" dirty="0">
                <a:latin typeface="Bahnschrift Light Condensed" panose="020B0502040204020203" pitchFamily="34" charset="0"/>
              </a:rPr>
              <a:t>Ορτάκιοϊ, μια κωμόπολη της Βιθυνίας</a:t>
            </a:r>
            <a:endParaRPr lang="el-GR" b="1" dirty="0"/>
          </a:p>
        </p:txBody>
      </p:sp>
      <p:sp>
        <p:nvSpPr>
          <p:cNvPr id="3" name="Θέση περιεχομένου 2"/>
          <p:cNvSpPr>
            <a:spLocks noGrp="1"/>
          </p:cNvSpPr>
          <p:nvPr>
            <p:ph idx="1"/>
          </p:nvPr>
        </p:nvSpPr>
        <p:spPr>
          <a:xfrm>
            <a:off x="657726" y="1825624"/>
            <a:ext cx="11309685" cy="5032375"/>
          </a:xfrm>
        </p:spPr>
        <p:txBody>
          <a:bodyPr>
            <a:normAutofit fontScale="77500" lnSpcReduction="20000"/>
          </a:bodyPr>
          <a:lstStyle/>
          <a:p>
            <a:pPr algn="just"/>
            <a:r>
              <a:rPr lang="el-GR" dirty="0" smtClean="0"/>
              <a:t>Στην περιοχή ευδοκιμεί η </a:t>
            </a:r>
            <a:r>
              <a:rPr lang="el-GR" b="1" dirty="0" smtClean="0">
                <a:solidFill>
                  <a:srgbClr val="C00000"/>
                </a:solidFill>
              </a:rPr>
              <a:t>μουριά</a:t>
            </a:r>
            <a:r>
              <a:rPr lang="el-GR" dirty="0" smtClean="0"/>
              <a:t>. </a:t>
            </a:r>
            <a:r>
              <a:rPr lang="el-GR" dirty="0"/>
              <a:t>Το </a:t>
            </a:r>
            <a:r>
              <a:rPr lang="el-GR" b="1" dirty="0">
                <a:solidFill>
                  <a:srgbClr val="C00000"/>
                </a:solidFill>
              </a:rPr>
              <a:t>μετάξι μουριάς</a:t>
            </a:r>
            <a:r>
              <a:rPr lang="el-GR" dirty="0"/>
              <a:t> </a:t>
            </a:r>
            <a:r>
              <a:rPr lang="el-GR" dirty="0" smtClean="0"/>
              <a:t>δημιουργείται </a:t>
            </a:r>
            <a:r>
              <a:rPr lang="el-GR" dirty="0"/>
              <a:t>από μεταξοσκώληκες που τρέφονται με φύλλα μουριάς. Το μετάξι στο οποίο περιστρέφουν τα κουκούλια τους χρησιμοποιείται στη συνέχεια ως μετάξι σε προϊόντα μεταξιού. Το μετάξι</a:t>
            </a:r>
            <a:r>
              <a:rPr lang="el-GR" b="1" dirty="0"/>
              <a:t> </a:t>
            </a:r>
            <a:r>
              <a:rPr lang="el-GR" dirty="0"/>
              <a:t>μουριάς είναι το καλύτερο μετάξι στον κόσμο.</a:t>
            </a:r>
            <a:endParaRPr lang="el-GR" dirty="0" smtClean="0"/>
          </a:p>
          <a:p>
            <a:pPr algn="just"/>
            <a:endParaRPr lang="el-GR" dirty="0" smtClean="0"/>
          </a:p>
          <a:p>
            <a:pPr algn="just"/>
            <a:r>
              <a:rPr lang="el-GR" dirty="0" smtClean="0"/>
              <a:t>Οι Ορτακιοϊτες ασχολούνται με την εκτροφή του μεταξοσκώληκα (500 εργαζόμενοι), </a:t>
            </a:r>
            <a:r>
              <a:rPr lang="el-GR" dirty="0"/>
              <a:t>είτε ως </a:t>
            </a:r>
            <a:r>
              <a:rPr lang="el-GR" b="1" dirty="0" smtClean="0">
                <a:solidFill>
                  <a:srgbClr val="C00000"/>
                </a:solidFill>
              </a:rPr>
              <a:t>σηροτρόφοι</a:t>
            </a:r>
            <a:r>
              <a:rPr lang="el-GR" dirty="0" smtClean="0"/>
              <a:t>, </a:t>
            </a:r>
            <a:r>
              <a:rPr lang="el-GR" dirty="0"/>
              <a:t>είτε </a:t>
            </a:r>
            <a:r>
              <a:rPr lang="el-GR" dirty="0" smtClean="0"/>
              <a:t>ως </a:t>
            </a:r>
            <a:r>
              <a:rPr lang="el-GR" dirty="0"/>
              <a:t>εργάτες και μηχανικοί στα κλωστήρια</a:t>
            </a:r>
            <a:r>
              <a:rPr lang="el-GR" dirty="0" smtClean="0"/>
              <a:t>.</a:t>
            </a:r>
          </a:p>
          <a:p>
            <a:pPr algn="just"/>
            <a:endParaRPr lang="el-GR" dirty="0"/>
          </a:p>
          <a:p>
            <a:pPr algn="just"/>
            <a:r>
              <a:rPr lang="el-GR" dirty="0"/>
              <a:t>Η κωμόπολη την περίοδο της ακμής της διέθετε </a:t>
            </a:r>
            <a:r>
              <a:rPr lang="el-GR" dirty="0" smtClean="0"/>
              <a:t>6 </a:t>
            </a:r>
            <a:r>
              <a:rPr lang="el-GR" dirty="0"/>
              <a:t>ατμοκίνητες </a:t>
            </a:r>
            <a:r>
              <a:rPr lang="el-GR" dirty="0" smtClean="0"/>
              <a:t>μονάδες, με μεγαλύτερη </a:t>
            </a:r>
            <a:r>
              <a:rPr lang="el-GR" dirty="0"/>
              <a:t>εκείνη των </a:t>
            </a:r>
            <a:r>
              <a:rPr lang="el-GR" b="1" dirty="0">
                <a:solidFill>
                  <a:srgbClr val="C00000"/>
                </a:solidFill>
              </a:rPr>
              <a:t>αδελφών </a:t>
            </a:r>
            <a:r>
              <a:rPr lang="el-GR" b="1" dirty="0" smtClean="0">
                <a:solidFill>
                  <a:srgbClr val="C00000"/>
                </a:solidFill>
              </a:rPr>
              <a:t>Ετμεκτζόγλου</a:t>
            </a:r>
            <a:r>
              <a:rPr lang="el-GR" dirty="0" smtClean="0"/>
              <a:t> που μεταφέρθηκε </a:t>
            </a:r>
            <a:r>
              <a:rPr lang="el-GR" dirty="0"/>
              <a:t>στην </a:t>
            </a:r>
            <a:r>
              <a:rPr lang="el-GR" dirty="0" smtClean="0"/>
              <a:t>Ελλάδα </a:t>
            </a:r>
            <a:r>
              <a:rPr lang="el-GR" dirty="0"/>
              <a:t>πριν την </a:t>
            </a:r>
            <a:r>
              <a:rPr lang="el-GR" dirty="0" smtClean="0"/>
              <a:t>καταστροφή του 1922.</a:t>
            </a:r>
          </a:p>
          <a:p>
            <a:pPr algn="just"/>
            <a:endParaRPr lang="el-GR" dirty="0"/>
          </a:p>
          <a:p>
            <a:pPr algn="just"/>
            <a:r>
              <a:rPr lang="el-GR" dirty="0"/>
              <a:t>Σήμερα διασώζεται στο </a:t>
            </a:r>
            <a:r>
              <a:rPr lang="el-GR" dirty="0" smtClean="0"/>
              <a:t>εργοστάσιο (Βόλος) </a:t>
            </a:r>
            <a:r>
              <a:rPr lang="el-GR" dirty="0"/>
              <a:t>ο εξοπλισμός που ανήκει κυρίως στην τελευταία φάση της λειτουργίας της επιχείρησης (1961-1991). Συγκεκριμένα διατηρούνται σε πολύ καλή κατάσταση τμήματα των ατμοκίνητων αναπηνιστηρίων, οι παλιές και οι νέες συσκευές αποξήρανσης και διαλογής, οι λέβητες, καθώς και ο εξοπλισμός του υφαντήριου.</a:t>
            </a:r>
            <a:endParaRPr lang="el-GR" u="sng" dirty="0"/>
          </a:p>
          <a:p>
            <a:pPr algn="just"/>
            <a:endParaRPr lang="el-GR" dirty="0" smtClean="0"/>
          </a:p>
          <a:p>
            <a:endParaRPr lang="el-GR" dirty="0"/>
          </a:p>
          <a:p>
            <a:endParaRPr lang="el-GR" dirty="0" smtClean="0"/>
          </a:p>
          <a:p>
            <a:pPr marL="0" indent="0">
              <a:buNone/>
            </a:pPr>
            <a:endParaRPr lang="el-GR" u="sng" dirty="0" smtClean="0"/>
          </a:p>
          <a:p>
            <a:endParaRPr lang="el-GR" dirty="0" smtClean="0"/>
          </a:p>
        </p:txBody>
      </p:sp>
      <p:pic>
        <p:nvPicPr>
          <p:cNvPr id="6" name="Εικόνα 5"/>
          <p:cNvPicPr>
            <a:picLocks noChangeAspect="1"/>
          </p:cNvPicPr>
          <p:nvPr/>
        </p:nvPicPr>
        <p:blipFill>
          <a:blip r:embed="rId4" cstate="print"/>
          <a:stretch>
            <a:fillRect/>
          </a:stretch>
        </p:blipFill>
        <p:spPr>
          <a:xfrm>
            <a:off x="838200" y="365125"/>
            <a:ext cx="1091279" cy="1091279"/>
          </a:xfrm>
          <a:prstGeom prst="rect">
            <a:avLst/>
          </a:prstGeom>
        </p:spPr>
      </p:pic>
    </p:spTree>
    <p:extLst>
      <p:ext uri="{BB962C8B-B14F-4D97-AF65-F5344CB8AC3E}">
        <p14:creationId xmlns:p14="http://schemas.microsoft.com/office/powerpoint/2010/main" xmlns="" val="2930536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77517" y="0"/>
            <a:ext cx="11454062" cy="6704444"/>
          </a:xfrm>
          <a:prstGeom prst="rect">
            <a:avLst/>
          </a:prstGeom>
        </p:spPr>
      </p:pic>
      <p:sp>
        <p:nvSpPr>
          <p:cNvPr id="3" name="TextBox 2"/>
          <p:cNvSpPr txBox="1"/>
          <p:nvPr/>
        </p:nvSpPr>
        <p:spPr>
          <a:xfrm>
            <a:off x="4347411" y="6079957"/>
            <a:ext cx="5117431" cy="461665"/>
          </a:xfrm>
          <a:prstGeom prst="rect">
            <a:avLst/>
          </a:prstGeom>
          <a:noFill/>
        </p:spPr>
        <p:txBody>
          <a:bodyPr wrap="square" rtlCol="0">
            <a:spAutoFit/>
          </a:bodyPr>
          <a:lstStyle/>
          <a:p>
            <a:r>
              <a:rPr lang="el-GR" sz="2400" b="1" dirty="0" smtClean="0">
                <a:solidFill>
                  <a:schemeClr val="bg1"/>
                </a:solidFill>
              </a:rPr>
              <a:t>Άη Γιώργης Ορτάκιοϊ</a:t>
            </a:r>
            <a:endParaRPr lang="el-GR" sz="2400" b="1" dirty="0">
              <a:solidFill>
                <a:schemeClr val="bg1"/>
              </a:solidFill>
            </a:endParaRPr>
          </a:p>
        </p:txBody>
      </p:sp>
      <p:sp>
        <p:nvSpPr>
          <p:cNvPr id="4" name="Θέση αριθμού διαφάνειας 3"/>
          <p:cNvSpPr>
            <a:spLocks noGrp="1"/>
          </p:cNvSpPr>
          <p:nvPr>
            <p:ph type="sldNum" sz="quarter" idx="12"/>
          </p:nvPr>
        </p:nvSpPr>
        <p:spPr/>
        <p:txBody>
          <a:bodyPr/>
          <a:lstStyle/>
          <a:p>
            <a:fld id="{98D18766-1880-4D6C-BF9E-240D5B5CC1C9}" type="slidenum">
              <a:rPr lang="el-GR" smtClean="0"/>
              <a:pPr/>
              <a:t>13</a:t>
            </a:fld>
            <a:endParaRPr lang="el-GR"/>
          </a:p>
        </p:txBody>
      </p:sp>
    </p:spTree>
    <p:extLst>
      <p:ext uri="{BB962C8B-B14F-4D97-AF65-F5344CB8AC3E}">
        <p14:creationId xmlns:p14="http://schemas.microsoft.com/office/powerpoint/2010/main" xmlns="" val="9360518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64375" y="859650"/>
            <a:ext cx="9906000" cy="3901440"/>
          </a:xfrm>
          <a:prstGeom prst="rect">
            <a:avLst/>
          </a:prstGeom>
        </p:spPr>
      </p:pic>
      <p:pic>
        <p:nvPicPr>
          <p:cNvPr id="3" name="Εικόνα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12192000" cy="7132320"/>
          </a:xfrm>
          <a:prstGeom prst="rect">
            <a:avLst/>
          </a:prstGeom>
        </p:spPr>
      </p:pic>
      <p:sp>
        <p:nvSpPr>
          <p:cNvPr id="4" name="Θέση αριθμού διαφάνειας 3"/>
          <p:cNvSpPr>
            <a:spLocks noGrp="1"/>
          </p:cNvSpPr>
          <p:nvPr>
            <p:ph type="sldNum" sz="quarter" idx="12"/>
          </p:nvPr>
        </p:nvSpPr>
        <p:spPr/>
        <p:txBody>
          <a:bodyPr/>
          <a:lstStyle/>
          <a:p>
            <a:fld id="{98D18766-1880-4D6C-BF9E-240D5B5CC1C9}" type="slidenum">
              <a:rPr lang="el-GR" smtClean="0"/>
              <a:pPr/>
              <a:t>14</a:t>
            </a:fld>
            <a:endParaRPr lang="el-GR"/>
          </a:p>
        </p:txBody>
      </p:sp>
    </p:spTree>
    <p:extLst>
      <p:ext uri="{BB962C8B-B14F-4D97-AF65-F5344CB8AC3E}">
        <p14:creationId xmlns:p14="http://schemas.microsoft.com/office/powerpoint/2010/main" xmlns="" val="41643602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240972" y="0"/>
            <a:ext cx="9899780" cy="6853694"/>
          </a:xfrm>
          <a:prstGeom prst="rect">
            <a:avLst/>
          </a:prstGeom>
        </p:spPr>
      </p:pic>
      <p:sp>
        <p:nvSpPr>
          <p:cNvPr id="3" name="Θέση αριθμού διαφάνειας 2"/>
          <p:cNvSpPr>
            <a:spLocks noGrp="1"/>
          </p:cNvSpPr>
          <p:nvPr>
            <p:ph type="sldNum" sz="quarter" idx="12"/>
          </p:nvPr>
        </p:nvSpPr>
        <p:spPr/>
        <p:txBody>
          <a:bodyPr/>
          <a:lstStyle/>
          <a:p>
            <a:fld id="{98D18766-1880-4D6C-BF9E-240D5B5CC1C9}" type="slidenum">
              <a:rPr lang="el-GR" smtClean="0"/>
              <a:pPr/>
              <a:t>15</a:t>
            </a:fld>
            <a:endParaRPr lang="el-GR"/>
          </a:p>
        </p:txBody>
      </p:sp>
    </p:spTree>
    <p:extLst>
      <p:ext uri="{BB962C8B-B14F-4D97-AF65-F5344CB8AC3E}">
        <p14:creationId xmlns:p14="http://schemas.microsoft.com/office/powerpoint/2010/main" xmlns="" val="21568301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p:cNvPicPr>
            <a:picLocks noChangeAspect="1"/>
          </p:cNvPicPr>
          <p:nvPr/>
        </p:nvPicPr>
        <p:blipFill>
          <a:blip r:embed="rId2" cstate="print">
            <a:duotone>
              <a:schemeClr val="bg2">
                <a:shade val="45000"/>
                <a:satMod val="135000"/>
              </a:schemeClr>
              <a:prstClr val="white"/>
            </a:duotone>
          </a:blip>
          <a:stretch>
            <a:fillRect/>
          </a:stretch>
        </p:blipFill>
        <p:spPr>
          <a:xfrm>
            <a:off x="-529" y="-378282"/>
            <a:ext cx="12193057" cy="7614564"/>
          </a:xfrm>
          <a:prstGeom prst="rect">
            <a:avLst/>
          </a:prstGeom>
        </p:spPr>
      </p:pic>
      <p:sp>
        <p:nvSpPr>
          <p:cNvPr id="2" name="Τίτλος 1"/>
          <p:cNvSpPr>
            <a:spLocks noGrp="1"/>
          </p:cNvSpPr>
          <p:nvPr>
            <p:ph type="title"/>
          </p:nvPr>
        </p:nvSpPr>
        <p:spPr/>
        <p:txBody>
          <a:bodyPr/>
          <a:lstStyle/>
          <a:p>
            <a:pPr algn="ctr"/>
            <a:r>
              <a:rPr lang="el-GR" b="1" dirty="0" smtClean="0">
                <a:latin typeface="Bahnschrift Light Condensed" panose="020B0502040204020203" pitchFamily="34" charset="0"/>
              </a:rPr>
              <a:t>Ταύταλα</a:t>
            </a:r>
            <a:endParaRPr lang="el-GR" b="1" dirty="0"/>
          </a:p>
        </p:txBody>
      </p:sp>
      <p:sp>
        <p:nvSpPr>
          <p:cNvPr id="3" name="Θέση περιεχομένου 2"/>
          <p:cNvSpPr>
            <a:spLocks noGrp="1"/>
          </p:cNvSpPr>
          <p:nvPr>
            <p:ph idx="1"/>
          </p:nvPr>
        </p:nvSpPr>
        <p:spPr>
          <a:xfrm>
            <a:off x="657726" y="1825624"/>
            <a:ext cx="11309685" cy="5032375"/>
          </a:xfrm>
        </p:spPr>
        <p:txBody>
          <a:bodyPr>
            <a:normAutofit lnSpcReduction="10000"/>
          </a:bodyPr>
          <a:lstStyle/>
          <a:p>
            <a:pPr algn="just"/>
            <a:r>
              <a:rPr lang="el-GR" dirty="0"/>
              <a:t>Τα </a:t>
            </a:r>
            <a:r>
              <a:rPr lang="el-GR" b="1" dirty="0">
                <a:solidFill>
                  <a:srgbClr val="C00000"/>
                </a:solidFill>
              </a:rPr>
              <a:t>Ταταύλα</a:t>
            </a:r>
            <a:r>
              <a:rPr lang="el-GR" dirty="0"/>
              <a:t> </a:t>
            </a:r>
            <a:r>
              <a:rPr lang="el-GR" dirty="0" smtClean="0"/>
              <a:t>είναι </a:t>
            </a:r>
            <a:r>
              <a:rPr lang="el-GR" dirty="0"/>
              <a:t>ιστορική συνοικία της Κωνσταντινούπολης και βρίσκεται ΒΔ. του Πέραν, κατοικούμενη από τον 16ο αιώνα μέχρι το 1922 αποκλειστικά από Έλληνες, κάποιους Αρμενίους και λιγότερο Εβραίους. </a:t>
            </a:r>
            <a:endParaRPr lang="el-GR" dirty="0" smtClean="0"/>
          </a:p>
          <a:p>
            <a:pPr algn="just"/>
            <a:endParaRPr lang="el-GR" dirty="0"/>
          </a:p>
          <a:p>
            <a:pPr algn="just"/>
            <a:r>
              <a:rPr lang="el-GR" dirty="0" smtClean="0"/>
              <a:t>Θεωρείται </a:t>
            </a:r>
            <a:r>
              <a:rPr lang="el-GR" dirty="0"/>
              <a:t>ότι οι πρώτοι κάτοικοι της συνοικίας αυτής ήταν </a:t>
            </a:r>
            <a:r>
              <a:rPr lang="el-GR" b="1" dirty="0">
                <a:solidFill>
                  <a:srgbClr val="C00000"/>
                </a:solidFill>
              </a:rPr>
              <a:t>Χιώτες</a:t>
            </a:r>
            <a:r>
              <a:rPr lang="el-GR" dirty="0" smtClean="0"/>
              <a:t>.</a:t>
            </a:r>
          </a:p>
          <a:p>
            <a:pPr algn="just"/>
            <a:endParaRPr lang="el-GR" u="sng" dirty="0"/>
          </a:p>
          <a:p>
            <a:pPr algn="just"/>
            <a:r>
              <a:rPr lang="el-GR" dirty="0"/>
              <a:t>Σήμερα τα Ταταύλα αποτελούν την πιο πολυπληθή </a:t>
            </a:r>
            <a:r>
              <a:rPr lang="el-GR" b="1" dirty="0">
                <a:solidFill>
                  <a:srgbClr val="C00000"/>
                </a:solidFill>
              </a:rPr>
              <a:t>ελληνική κοινότητα </a:t>
            </a:r>
            <a:r>
              <a:rPr lang="el-GR" dirty="0"/>
              <a:t>της Πόλης με παραπάνω από 1400 κατοίκους. </a:t>
            </a:r>
            <a:endParaRPr lang="el-GR" dirty="0" smtClean="0"/>
          </a:p>
          <a:p>
            <a:pPr algn="just"/>
            <a:endParaRPr lang="el-GR" dirty="0"/>
          </a:p>
          <a:p>
            <a:pPr algn="just"/>
            <a:r>
              <a:rPr lang="el-GR" dirty="0" smtClean="0"/>
              <a:t>Η </a:t>
            </a:r>
            <a:r>
              <a:rPr lang="el-GR" dirty="0"/>
              <a:t>Κοινότητα αποτελεί από τις πιο δραστήριες ελληνικές κοινότητες στην Πόλη. Συντηρεί 5 ναούς και ένα νεκροταφειακό </a:t>
            </a:r>
            <a:r>
              <a:rPr lang="el-GR" dirty="0" smtClean="0"/>
              <a:t>ναό</a:t>
            </a:r>
          </a:p>
          <a:p>
            <a:pPr algn="just"/>
            <a:endParaRPr lang="el-GR" dirty="0"/>
          </a:p>
          <a:p>
            <a:endParaRPr lang="el-GR" dirty="0"/>
          </a:p>
          <a:p>
            <a:endParaRPr lang="el-GR" dirty="0" smtClean="0"/>
          </a:p>
        </p:txBody>
      </p:sp>
      <p:sp>
        <p:nvSpPr>
          <p:cNvPr id="5" name="Θέση αριθμού διαφάνειας 4"/>
          <p:cNvSpPr>
            <a:spLocks noGrp="1"/>
          </p:cNvSpPr>
          <p:nvPr>
            <p:ph type="sldNum" sz="quarter" idx="12"/>
          </p:nvPr>
        </p:nvSpPr>
        <p:spPr/>
        <p:txBody>
          <a:bodyPr/>
          <a:lstStyle/>
          <a:p>
            <a:fld id="{98D18766-1880-4D6C-BF9E-240D5B5CC1C9}" type="slidenum">
              <a:rPr lang="el-GR" smtClean="0"/>
              <a:pPr/>
              <a:t>16</a:t>
            </a:fld>
            <a:endParaRPr lang="el-GR"/>
          </a:p>
        </p:txBody>
      </p:sp>
      <p:pic>
        <p:nvPicPr>
          <p:cNvPr id="6" name="Εικόνα 5"/>
          <p:cNvPicPr>
            <a:picLocks noChangeAspect="1"/>
          </p:cNvPicPr>
          <p:nvPr/>
        </p:nvPicPr>
        <p:blipFill>
          <a:blip r:embed="rId3" cstate="print"/>
          <a:stretch>
            <a:fillRect/>
          </a:stretch>
        </p:blipFill>
        <p:spPr>
          <a:xfrm>
            <a:off x="838200" y="365125"/>
            <a:ext cx="1091279" cy="1091279"/>
          </a:xfrm>
          <a:prstGeom prst="rect">
            <a:avLst/>
          </a:prstGeom>
        </p:spPr>
      </p:pic>
    </p:spTree>
    <p:extLst>
      <p:ext uri="{BB962C8B-B14F-4D97-AF65-F5344CB8AC3E}">
        <p14:creationId xmlns:p14="http://schemas.microsoft.com/office/powerpoint/2010/main" xmlns="" val="26104695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pic>
        <p:nvPicPr>
          <p:cNvPr id="4" name="Θέση περιεχομένου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660918" y="0"/>
            <a:ext cx="10692882" cy="6873996"/>
          </a:xfrm>
        </p:spPr>
      </p:pic>
      <p:sp>
        <p:nvSpPr>
          <p:cNvPr id="5" name="TextBox 4"/>
          <p:cNvSpPr txBox="1"/>
          <p:nvPr/>
        </p:nvSpPr>
        <p:spPr>
          <a:xfrm>
            <a:off x="998375" y="6102220"/>
            <a:ext cx="3713584" cy="400110"/>
          </a:xfrm>
          <a:prstGeom prst="rect">
            <a:avLst/>
          </a:prstGeom>
          <a:noFill/>
        </p:spPr>
        <p:txBody>
          <a:bodyPr wrap="square" rtlCol="0">
            <a:spAutoFit/>
          </a:bodyPr>
          <a:lstStyle/>
          <a:p>
            <a:r>
              <a:rPr lang="el-GR" sz="2000" b="1" dirty="0" smtClean="0">
                <a:solidFill>
                  <a:schemeClr val="bg1"/>
                </a:solidFill>
              </a:rPr>
              <a:t>Ταταύλα</a:t>
            </a:r>
            <a:endParaRPr lang="el-GR" sz="2000" b="1" dirty="0">
              <a:solidFill>
                <a:schemeClr val="bg1"/>
              </a:solidFill>
            </a:endParaRPr>
          </a:p>
        </p:txBody>
      </p:sp>
      <p:sp>
        <p:nvSpPr>
          <p:cNvPr id="3" name="Θέση αριθμού διαφάνειας 2"/>
          <p:cNvSpPr>
            <a:spLocks noGrp="1"/>
          </p:cNvSpPr>
          <p:nvPr>
            <p:ph type="sldNum" sz="quarter" idx="12"/>
          </p:nvPr>
        </p:nvSpPr>
        <p:spPr/>
        <p:txBody>
          <a:bodyPr/>
          <a:lstStyle/>
          <a:p>
            <a:fld id="{98D18766-1880-4D6C-BF9E-240D5B5CC1C9}" type="slidenum">
              <a:rPr lang="el-GR" smtClean="0"/>
              <a:pPr/>
              <a:t>17</a:t>
            </a:fld>
            <a:endParaRPr lang="el-GR"/>
          </a:p>
        </p:txBody>
      </p:sp>
    </p:spTree>
    <p:extLst>
      <p:ext uri="{BB962C8B-B14F-4D97-AF65-F5344CB8AC3E}">
        <p14:creationId xmlns:p14="http://schemas.microsoft.com/office/powerpoint/2010/main" xmlns="" val="34456771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p:cNvPicPr>
            <a:picLocks noChangeAspect="1"/>
          </p:cNvPicPr>
          <p:nvPr/>
        </p:nvPicPr>
        <p:blipFill>
          <a:blip r:embed="rId2" cstate="print">
            <a:duotone>
              <a:schemeClr val="bg2">
                <a:shade val="45000"/>
                <a:satMod val="135000"/>
              </a:schemeClr>
              <a:prstClr val="white"/>
            </a:duotone>
          </a:blip>
          <a:stretch>
            <a:fillRect/>
          </a:stretch>
        </p:blipFill>
        <p:spPr>
          <a:xfrm>
            <a:off x="-529" y="-378282"/>
            <a:ext cx="12193057" cy="7614564"/>
          </a:xfrm>
          <a:prstGeom prst="rect">
            <a:avLst/>
          </a:prstGeom>
        </p:spPr>
      </p:pic>
      <p:sp>
        <p:nvSpPr>
          <p:cNvPr id="2" name="Τίτλος 1"/>
          <p:cNvSpPr>
            <a:spLocks noGrp="1"/>
          </p:cNvSpPr>
          <p:nvPr>
            <p:ph type="title"/>
          </p:nvPr>
        </p:nvSpPr>
        <p:spPr/>
        <p:txBody>
          <a:bodyPr/>
          <a:lstStyle/>
          <a:p>
            <a:pPr algn="ctr"/>
            <a:r>
              <a:rPr lang="el-GR" b="1" dirty="0">
                <a:latin typeface="Bahnschrift Light Condensed" panose="020B0502040204020203" pitchFamily="34" charset="0"/>
              </a:rPr>
              <a:t>Αντάπαζαρ, το στολίδι της </a:t>
            </a:r>
            <a:r>
              <a:rPr lang="el-GR" b="1" dirty="0" smtClean="0">
                <a:latin typeface="Bahnschrift Light Condensed" panose="020B0502040204020203" pitchFamily="34" charset="0"/>
              </a:rPr>
              <a:t>Νικομήδειας</a:t>
            </a:r>
            <a:endParaRPr lang="el-GR" b="1" dirty="0"/>
          </a:p>
        </p:txBody>
      </p:sp>
      <p:sp>
        <p:nvSpPr>
          <p:cNvPr id="3" name="Θέση περιεχομένου 2"/>
          <p:cNvSpPr>
            <a:spLocks noGrp="1"/>
          </p:cNvSpPr>
          <p:nvPr>
            <p:ph idx="1"/>
          </p:nvPr>
        </p:nvSpPr>
        <p:spPr>
          <a:xfrm>
            <a:off x="657727" y="1825624"/>
            <a:ext cx="10100470" cy="5032375"/>
          </a:xfrm>
        </p:spPr>
        <p:txBody>
          <a:bodyPr anchor="t">
            <a:normAutofit fontScale="77500" lnSpcReduction="20000"/>
          </a:bodyPr>
          <a:lstStyle/>
          <a:p>
            <a:pPr algn="just"/>
            <a:r>
              <a:rPr lang="el-GR" dirty="0" smtClean="0"/>
              <a:t>Το </a:t>
            </a:r>
            <a:r>
              <a:rPr lang="el-GR" b="1" dirty="0" smtClean="0">
                <a:solidFill>
                  <a:srgbClr val="C00000"/>
                </a:solidFill>
              </a:rPr>
              <a:t>Αντάπαζαρ</a:t>
            </a:r>
            <a:r>
              <a:rPr lang="el-GR" dirty="0" smtClean="0"/>
              <a:t>, που στην πραγματικότητα σημαίνει «το </a:t>
            </a:r>
            <a:r>
              <a:rPr lang="el-GR" dirty="0"/>
              <a:t>παζάρι του </a:t>
            </a:r>
            <a:r>
              <a:rPr lang="el-GR" dirty="0" smtClean="0"/>
              <a:t>νησιού», βρισκόταν </a:t>
            </a:r>
            <a:r>
              <a:rPr lang="el-GR" dirty="0"/>
              <a:t>ανάμεσα στο </a:t>
            </a:r>
            <a:r>
              <a:rPr lang="el-GR" dirty="0" smtClean="0"/>
              <a:t>Σαγγάριο ποταμό </a:t>
            </a:r>
            <a:r>
              <a:rPr lang="el-GR" dirty="0"/>
              <a:t>και τον Τσαρκ </a:t>
            </a:r>
            <a:r>
              <a:rPr lang="el-GR" dirty="0" smtClean="0"/>
              <a:t>Σουγιου. Είναι πόλη </a:t>
            </a:r>
            <a:r>
              <a:rPr lang="el-GR" dirty="0"/>
              <a:t>της </a:t>
            </a:r>
            <a:r>
              <a:rPr lang="el-GR" dirty="0" smtClean="0"/>
              <a:t>Νικομήδειας και πρωτεύουσα της Επαρχίας τους Σαγγάριου.</a:t>
            </a:r>
          </a:p>
          <a:p>
            <a:pPr algn="just"/>
            <a:endParaRPr lang="el-GR" dirty="0" smtClean="0">
              <a:effectLst/>
            </a:endParaRPr>
          </a:p>
          <a:p>
            <a:pPr algn="just"/>
            <a:r>
              <a:rPr lang="el-GR" dirty="0" smtClean="0"/>
              <a:t>Ο Τσαρκ Σουγιου είναι </a:t>
            </a:r>
            <a:r>
              <a:rPr lang="el-GR" dirty="0"/>
              <a:t>παραπόταμος που </a:t>
            </a:r>
            <a:r>
              <a:rPr lang="el-GR" dirty="0" smtClean="0"/>
              <a:t>κουβαλά </a:t>
            </a:r>
            <a:r>
              <a:rPr lang="el-GR" dirty="0"/>
              <a:t>τα νερά της Σαπάντζας, της αρχαίας λίμνης </a:t>
            </a:r>
            <a:r>
              <a:rPr lang="el-GR" dirty="0" smtClean="0"/>
              <a:t>Βοάνης.</a:t>
            </a:r>
          </a:p>
          <a:p>
            <a:pPr algn="just"/>
            <a:endParaRPr lang="el-GR" dirty="0"/>
          </a:p>
          <a:p>
            <a:pPr algn="just"/>
            <a:r>
              <a:rPr lang="el-GR" dirty="0" smtClean="0"/>
              <a:t>Το 1860 έλαβαν χώρα </a:t>
            </a:r>
            <a:r>
              <a:rPr lang="el-GR" dirty="0"/>
              <a:t>εγγειοβελτιωτικά έργα με σκοπό την αποστράγγιση των ελών και τη μετατροπή τους σε γόνιμη </a:t>
            </a:r>
            <a:r>
              <a:rPr lang="el-GR" dirty="0" smtClean="0"/>
              <a:t>γη. Το γεγονός αυτό έδωσε </a:t>
            </a:r>
            <a:r>
              <a:rPr lang="el-GR" dirty="0"/>
              <a:t>τεράστια ώθηση στην οικονομική και πληθυσμιακή ανάπτυξη της </a:t>
            </a:r>
            <a:r>
              <a:rPr lang="el-GR" dirty="0" smtClean="0"/>
              <a:t>πόλης.</a:t>
            </a:r>
          </a:p>
          <a:p>
            <a:pPr algn="just"/>
            <a:endParaRPr lang="el-GR" dirty="0"/>
          </a:p>
          <a:p>
            <a:pPr algn="just"/>
            <a:r>
              <a:rPr lang="el-GR" dirty="0" smtClean="0"/>
              <a:t>Το Αντάπαζαρ αριθμούσε </a:t>
            </a:r>
            <a:r>
              <a:rPr lang="el-GR" b="1" dirty="0" smtClean="0">
                <a:solidFill>
                  <a:srgbClr val="C00000"/>
                </a:solidFill>
              </a:rPr>
              <a:t>30.000 κατοίκους </a:t>
            </a:r>
            <a:r>
              <a:rPr lang="el-GR" dirty="0"/>
              <a:t>πριν από την καταστροφή (Τούρκοι, Αρμένηδες, Πέρσες, Εβραίοι, Ασσύριοι, Τσερκέζοι και </a:t>
            </a:r>
            <a:r>
              <a:rPr lang="el-GR" dirty="0" smtClean="0"/>
              <a:t>2.000 </a:t>
            </a:r>
            <a:r>
              <a:rPr lang="el-GR" dirty="0"/>
              <a:t>Έλληνες</a:t>
            </a:r>
            <a:r>
              <a:rPr lang="el-GR" dirty="0" smtClean="0"/>
              <a:t>).</a:t>
            </a:r>
          </a:p>
          <a:p>
            <a:pPr algn="just"/>
            <a:endParaRPr lang="el-GR" dirty="0" smtClean="0"/>
          </a:p>
          <a:p>
            <a:pPr algn="just"/>
            <a:r>
              <a:rPr lang="el-GR" dirty="0" smtClean="0"/>
              <a:t>Η Διαδρομή Ορτάκιοϊ - Αντάπαζαρ διαρκούσε </a:t>
            </a:r>
            <a:r>
              <a:rPr lang="el-GR" dirty="0"/>
              <a:t>2 μερόνυχτα (με μουλάρι</a:t>
            </a:r>
            <a:r>
              <a:rPr lang="el-GR" dirty="0" smtClean="0"/>
              <a:t>).</a:t>
            </a:r>
            <a:r>
              <a:rPr lang="el-GR" dirty="0"/>
              <a:t/>
            </a:r>
            <a:br>
              <a:rPr lang="el-GR" dirty="0"/>
            </a:br>
            <a:endParaRPr lang="el-GR" u="sng" dirty="0" smtClean="0"/>
          </a:p>
          <a:p>
            <a:endParaRPr lang="el-GR" dirty="0" smtClean="0"/>
          </a:p>
        </p:txBody>
      </p:sp>
      <p:sp>
        <p:nvSpPr>
          <p:cNvPr id="5" name="Θέση αριθμού διαφάνειας 4"/>
          <p:cNvSpPr>
            <a:spLocks noGrp="1"/>
          </p:cNvSpPr>
          <p:nvPr>
            <p:ph type="sldNum" sz="quarter" idx="12"/>
          </p:nvPr>
        </p:nvSpPr>
        <p:spPr/>
        <p:txBody>
          <a:bodyPr/>
          <a:lstStyle/>
          <a:p>
            <a:fld id="{98D18766-1880-4D6C-BF9E-240D5B5CC1C9}" type="slidenum">
              <a:rPr lang="el-GR" smtClean="0"/>
              <a:pPr/>
              <a:t>18</a:t>
            </a:fld>
            <a:endParaRPr lang="el-GR"/>
          </a:p>
        </p:txBody>
      </p:sp>
      <p:pic>
        <p:nvPicPr>
          <p:cNvPr id="6" name="Εικόνα 5"/>
          <p:cNvPicPr>
            <a:picLocks noChangeAspect="1"/>
          </p:cNvPicPr>
          <p:nvPr/>
        </p:nvPicPr>
        <p:blipFill>
          <a:blip r:embed="rId3" cstate="print"/>
          <a:stretch>
            <a:fillRect/>
          </a:stretch>
        </p:blipFill>
        <p:spPr>
          <a:xfrm>
            <a:off x="838200" y="365125"/>
            <a:ext cx="1091279" cy="1091279"/>
          </a:xfrm>
          <a:prstGeom prst="rect">
            <a:avLst/>
          </a:prstGeom>
        </p:spPr>
      </p:pic>
    </p:spTree>
    <p:extLst>
      <p:ext uri="{BB962C8B-B14F-4D97-AF65-F5344CB8AC3E}">
        <p14:creationId xmlns:p14="http://schemas.microsoft.com/office/powerpoint/2010/main" xmlns="" val="106095660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pic>
        <p:nvPicPr>
          <p:cNvPr id="4" name="Θέση περιεχομένου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p:spPr>
      </p:pic>
      <p:sp>
        <p:nvSpPr>
          <p:cNvPr id="5" name="TextBox 4"/>
          <p:cNvSpPr txBox="1"/>
          <p:nvPr/>
        </p:nvSpPr>
        <p:spPr>
          <a:xfrm>
            <a:off x="310243" y="6232849"/>
            <a:ext cx="7025951" cy="400110"/>
          </a:xfrm>
          <a:prstGeom prst="rect">
            <a:avLst/>
          </a:prstGeom>
          <a:noFill/>
        </p:spPr>
        <p:txBody>
          <a:bodyPr wrap="square" rtlCol="0">
            <a:spAutoFit/>
          </a:bodyPr>
          <a:lstStyle/>
          <a:p>
            <a:r>
              <a:rPr lang="el-GR" sz="2000" b="1" dirty="0" smtClean="0">
                <a:solidFill>
                  <a:schemeClr val="bg1"/>
                </a:solidFill>
              </a:rPr>
              <a:t>Αντάπαζαρ</a:t>
            </a:r>
            <a:endParaRPr lang="el-GR" sz="2000" b="1" dirty="0">
              <a:solidFill>
                <a:schemeClr val="bg1"/>
              </a:solidFill>
            </a:endParaRPr>
          </a:p>
        </p:txBody>
      </p:sp>
      <p:sp>
        <p:nvSpPr>
          <p:cNvPr id="3" name="Θέση αριθμού διαφάνειας 2"/>
          <p:cNvSpPr>
            <a:spLocks noGrp="1"/>
          </p:cNvSpPr>
          <p:nvPr>
            <p:ph type="sldNum" sz="quarter" idx="12"/>
          </p:nvPr>
        </p:nvSpPr>
        <p:spPr/>
        <p:txBody>
          <a:bodyPr/>
          <a:lstStyle/>
          <a:p>
            <a:fld id="{98D18766-1880-4D6C-BF9E-240D5B5CC1C9}" type="slidenum">
              <a:rPr lang="el-GR" smtClean="0"/>
              <a:pPr/>
              <a:t>19</a:t>
            </a:fld>
            <a:endParaRPr lang="el-GR"/>
          </a:p>
        </p:txBody>
      </p:sp>
    </p:spTree>
    <p:extLst>
      <p:ext uri="{BB962C8B-B14F-4D97-AF65-F5344CB8AC3E}">
        <p14:creationId xmlns:p14="http://schemas.microsoft.com/office/powerpoint/2010/main" xmlns="" val="32529400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p:cNvPicPr>
            <a:picLocks noChangeAspect="1"/>
          </p:cNvPicPr>
          <p:nvPr/>
        </p:nvPicPr>
        <p:blipFill>
          <a:blip r:embed="rId2" cstate="print">
            <a:duotone>
              <a:schemeClr val="bg2">
                <a:shade val="45000"/>
                <a:satMod val="135000"/>
              </a:schemeClr>
              <a:prstClr val="white"/>
            </a:duotone>
          </a:blip>
          <a:stretch>
            <a:fillRect/>
          </a:stretch>
        </p:blipFill>
        <p:spPr>
          <a:xfrm>
            <a:off x="-529" y="-378282"/>
            <a:ext cx="12193057" cy="7614564"/>
          </a:xfrm>
          <a:prstGeom prst="rect">
            <a:avLst/>
          </a:prstGeom>
        </p:spPr>
      </p:pic>
      <p:sp>
        <p:nvSpPr>
          <p:cNvPr id="2" name="Τίτλος 1"/>
          <p:cNvSpPr>
            <a:spLocks noGrp="1"/>
          </p:cNvSpPr>
          <p:nvPr>
            <p:ph type="title"/>
          </p:nvPr>
        </p:nvSpPr>
        <p:spPr/>
        <p:txBody>
          <a:bodyPr/>
          <a:lstStyle/>
          <a:p>
            <a:r>
              <a:rPr lang="el-GR" b="1" dirty="0" smtClean="0">
                <a:latin typeface="Bahnschrift Condensed" panose="020B0502040204020203" pitchFamily="34" charset="0"/>
              </a:rPr>
              <a:t>Θεματικοί Άξονες …</a:t>
            </a:r>
            <a:endParaRPr lang="el-GR" b="1" dirty="0">
              <a:latin typeface="Bahnschrift Condensed" panose="020B0502040204020203" pitchFamily="34" charset="0"/>
            </a:endParaRPr>
          </a:p>
        </p:txBody>
      </p:sp>
      <p:graphicFrame>
        <p:nvGraphicFramePr>
          <p:cNvPr id="5" name="Θέση περιεχομένου 4"/>
          <p:cNvGraphicFramePr>
            <a:graphicFrameLocks noGrp="1"/>
          </p:cNvGraphicFramePr>
          <p:nvPr>
            <p:ph idx="1"/>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Θέση αριθμού διαφάνειας 2"/>
          <p:cNvSpPr>
            <a:spLocks noGrp="1"/>
          </p:cNvSpPr>
          <p:nvPr>
            <p:ph type="sldNum" sz="quarter" idx="12"/>
          </p:nvPr>
        </p:nvSpPr>
        <p:spPr/>
        <p:txBody>
          <a:bodyPr/>
          <a:lstStyle/>
          <a:p>
            <a:fld id="{98D18766-1880-4D6C-BF9E-240D5B5CC1C9}" type="slidenum">
              <a:rPr lang="el-GR" smtClean="0"/>
              <a:pPr/>
              <a:t>2</a:t>
            </a:fld>
            <a:endParaRPr lang="el-GR"/>
          </a:p>
        </p:txBody>
      </p:sp>
    </p:spTree>
    <p:extLst>
      <p:ext uri="{BB962C8B-B14F-4D97-AF65-F5344CB8AC3E}">
        <p14:creationId xmlns:p14="http://schemas.microsoft.com/office/powerpoint/2010/main" xmlns="" val="30530238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p:cNvPicPr>
            <a:picLocks noChangeAspect="1"/>
          </p:cNvPicPr>
          <p:nvPr/>
        </p:nvPicPr>
        <p:blipFill>
          <a:blip r:embed="rId2" cstate="print">
            <a:duotone>
              <a:schemeClr val="bg2">
                <a:shade val="45000"/>
                <a:satMod val="135000"/>
              </a:schemeClr>
              <a:prstClr val="white"/>
            </a:duotone>
          </a:blip>
          <a:stretch>
            <a:fillRect/>
          </a:stretch>
        </p:blipFill>
        <p:spPr>
          <a:xfrm>
            <a:off x="-529" y="-378282"/>
            <a:ext cx="12193057" cy="7614564"/>
          </a:xfrm>
          <a:prstGeom prst="rect">
            <a:avLst/>
          </a:prstGeom>
        </p:spPr>
      </p:pic>
      <p:sp>
        <p:nvSpPr>
          <p:cNvPr id="2" name="Τίτλος 1"/>
          <p:cNvSpPr>
            <a:spLocks noGrp="1"/>
          </p:cNvSpPr>
          <p:nvPr>
            <p:ph type="title"/>
          </p:nvPr>
        </p:nvSpPr>
        <p:spPr/>
        <p:txBody>
          <a:bodyPr/>
          <a:lstStyle/>
          <a:p>
            <a:pPr algn="ctr"/>
            <a:r>
              <a:rPr lang="el-GR" b="1" dirty="0">
                <a:latin typeface="Bahnschrift Light Condensed" panose="020B0502040204020203" pitchFamily="34" charset="0"/>
              </a:rPr>
              <a:t>Λίμνη </a:t>
            </a:r>
            <a:r>
              <a:rPr lang="el-GR" b="1" dirty="0" smtClean="0">
                <a:latin typeface="Bahnschrift Light Condensed" panose="020B0502040204020203" pitchFamily="34" charset="0"/>
              </a:rPr>
              <a:t>Σαπάντζας</a:t>
            </a:r>
            <a:endParaRPr lang="el-GR" b="1" dirty="0"/>
          </a:p>
        </p:txBody>
      </p:sp>
      <p:sp>
        <p:nvSpPr>
          <p:cNvPr id="3" name="Θέση περιεχομένου 2"/>
          <p:cNvSpPr>
            <a:spLocks noGrp="1"/>
          </p:cNvSpPr>
          <p:nvPr>
            <p:ph idx="1"/>
          </p:nvPr>
        </p:nvSpPr>
        <p:spPr>
          <a:xfrm>
            <a:off x="657726" y="1825624"/>
            <a:ext cx="11309685" cy="5032375"/>
          </a:xfrm>
        </p:spPr>
        <p:txBody>
          <a:bodyPr anchor="t">
            <a:normAutofit/>
          </a:bodyPr>
          <a:lstStyle/>
          <a:p>
            <a:pPr algn="just"/>
            <a:r>
              <a:rPr lang="el-GR" sz="2400" dirty="0"/>
              <a:t>Η </a:t>
            </a:r>
            <a:r>
              <a:rPr lang="el-GR" sz="2400" dirty="0" smtClean="0"/>
              <a:t>Βοάνη ή </a:t>
            </a:r>
            <a:r>
              <a:rPr lang="el-GR" sz="2400" dirty="0"/>
              <a:t>Σαπάντζα (τουρκ. Sapanca) είναι λίμνη της Μικράς Ασίας κοντά στη Νικομήδεια (Ιζμίτ</a:t>
            </a:r>
            <a:r>
              <a:rPr lang="el-GR" sz="2400" dirty="0" smtClean="0"/>
              <a:t>). </a:t>
            </a:r>
            <a:r>
              <a:rPr lang="el-GR" sz="2400" dirty="0"/>
              <a:t>Έχει έκταση 45 τετραγωνικά χιλιόμετρα και μέγιστο βάθος 52 μέτρα. Η λίμνη βρίσκεται σε μια τεκτονική τάφρο, ανατολικά του κόλπου του Ιζμίτ και είναι παράλληλη με τη λίμνη Νίκαιας ή Ισνίκ. Το νερό της λίμνης είναι πόσιμο όμως η λίμνη έχει αστικοποιηθεί λόγω της εγγύτητάς με την Κωνσταντινούπολη. Το νερό της χρησιμοποιείται για τη ύδρευση σπιτιών και για βιομηχανικές χρήσεις</a:t>
            </a:r>
            <a:r>
              <a:rPr lang="el-GR" sz="2400" dirty="0" smtClean="0"/>
              <a:t>.</a:t>
            </a:r>
          </a:p>
          <a:p>
            <a:pPr algn="just"/>
            <a:endParaRPr lang="el-GR" sz="2400" dirty="0"/>
          </a:p>
          <a:p>
            <a:pPr algn="just"/>
            <a:r>
              <a:rPr lang="el-GR" sz="2400" dirty="0" smtClean="0"/>
              <a:t>Στις όχθες της υπήρχε </a:t>
            </a:r>
            <a:r>
              <a:rPr lang="el-GR" sz="2400" b="1" dirty="0" smtClean="0">
                <a:solidFill>
                  <a:srgbClr val="00B050"/>
                </a:solidFill>
              </a:rPr>
              <a:t>ομώνυμο χωριό </a:t>
            </a:r>
            <a:r>
              <a:rPr lang="el-GR" sz="2400" dirty="0" smtClean="0"/>
              <a:t>με πλούσια παραγωγή (κεράσια</a:t>
            </a:r>
            <a:r>
              <a:rPr lang="el-GR" sz="2400" dirty="0"/>
              <a:t>, κυδώνια, μήλα, αχλάδια</a:t>
            </a:r>
            <a:r>
              <a:rPr lang="el-GR" sz="2400" dirty="0" smtClean="0"/>
              <a:t>)</a:t>
            </a:r>
            <a:r>
              <a:rPr lang="el-GR" sz="2400" dirty="0"/>
              <a:t> και εμπορική </a:t>
            </a:r>
            <a:r>
              <a:rPr lang="el-GR" sz="2400" dirty="0" smtClean="0"/>
              <a:t>δραστηριότητα</a:t>
            </a:r>
            <a:r>
              <a:rPr lang="el-GR" sz="2400" dirty="0"/>
              <a:t> </a:t>
            </a:r>
            <a:r>
              <a:rPr lang="el-GR" sz="2400" dirty="0" smtClean="0"/>
              <a:t>με την αγορά της Κωνσταντινούπολης.</a:t>
            </a:r>
          </a:p>
          <a:p>
            <a:pPr algn="just"/>
            <a:endParaRPr lang="el-GR" sz="2400" dirty="0" smtClean="0"/>
          </a:p>
          <a:p>
            <a:pPr algn="just"/>
            <a:r>
              <a:rPr lang="el-GR" sz="2400" dirty="0" smtClean="0"/>
              <a:t>Μνημονεύεται η </a:t>
            </a:r>
            <a:r>
              <a:rPr lang="el-GR" sz="2400" b="1" dirty="0" smtClean="0">
                <a:solidFill>
                  <a:srgbClr val="00B050"/>
                </a:solidFill>
              </a:rPr>
              <a:t>απέραντη φυσική ομορφιά της λίμνης</a:t>
            </a:r>
            <a:r>
              <a:rPr lang="el-GR" sz="2400" dirty="0" smtClean="0"/>
              <a:t> και της γύρω περιοχής</a:t>
            </a:r>
            <a:r>
              <a:rPr lang="en-US" sz="2400" dirty="0" smtClean="0"/>
              <a:t>, </a:t>
            </a:r>
            <a:r>
              <a:rPr lang="el-GR" sz="2400" dirty="0" smtClean="0"/>
              <a:t>με το ασταμάτητο τιτίβισμα των πουλιών, τη «βραδινή συναυλία» των βατράχων και τον άψογο σχηματισμό των  αγριόχηνων.</a:t>
            </a:r>
            <a:endParaRPr lang="el-GR" sz="2400" dirty="0"/>
          </a:p>
        </p:txBody>
      </p:sp>
      <p:sp>
        <p:nvSpPr>
          <p:cNvPr id="5" name="Θέση αριθμού διαφάνειας 4"/>
          <p:cNvSpPr>
            <a:spLocks noGrp="1"/>
          </p:cNvSpPr>
          <p:nvPr>
            <p:ph type="sldNum" sz="quarter" idx="12"/>
          </p:nvPr>
        </p:nvSpPr>
        <p:spPr/>
        <p:txBody>
          <a:bodyPr/>
          <a:lstStyle/>
          <a:p>
            <a:fld id="{98D18766-1880-4D6C-BF9E-240D5B5CC1C9}" type="slidenum">
              <a:rPr lang="el-GR" smtClean="0"/>
              <a:pPr/>
              <a:t>20</a:t>
            </a:fld>
            <a:endParaRPr lang="el-GR"/>
          </a:p>
        </p:txBody>
      </p:sp>
      <p:pic>
        <p:nvPicPr>
          <p:cNvPr id="6" name="Εικόνα 5"/>
          <p:cNvPicPr>
            <a:picLocks noChangeAspect="1"/>
          </p:cNvPicPr>
          <p:nvPr/>
        </p:nvPicPr>
        <p:blipFill>
          <a:blip r:embed="rId3" cstate="print"/>
          <a:stretch>
            <a:fillRect/>
          </a:stretch>
        </p:blipFill>
        <p:spPr>
          <a:xfrm>
            <a:off x="838200" y="365125"/>
            <a:ext cx="1091279" cy="1091279"/>
          </a:xfrm>
          <a:prstGeom prst="rect">
            <a:avLst/>
          </a:prstGeom>
        </p:spPr>
      </p:pic>
    </p:spTree>
    <p:extLst>
      <p:ext uri="{BB962C8B-B14F-4D97-AF65-F5344CB8AC3E}">
        <p14:creationId xmlns:p14="http://schemas.microsoft.com/office/powerpoint/2010/main" xmlns="" val="192215991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pic>
        <p:nvPicPr>
          <p:cNvPr id="4" name="Θέση περιεχομένου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p:spPr>
      </p:pic>
      <p:sp>
        <p:nvSpPr>
          <p:cNvPr id="5" name="TextBox 4"/>
          <p:cNvSpPr txBox="1"/>
          <p:nvPr/>
        </p:nvSpPr>
        <p:spPr>
          <a:xfrm>
            <a:off x="223935" y="180459"/>
            <a:ext cx="1875453" cy="369332"/>
          </a:xfrm>
          <a:prstGeom prst="rect">
            <a:avLst/>
          </a:prstGeom>
          <a:noFill/>
        </p:spPr>
        <p:txBody>
          <a:bodyPr wrap="square" rtlCol="0">
            <a:spAutoFit/>
          </a:bodyPr>
          <a:lstStyle/>
          <a:p>
            <a:r>
              <a:rPr lang="el-GR" b="1" dirty="0">
                <a:solidFill>
                  <a:schemeClr val="bg1"/>
                </a:solidFill>
              </a:rPr>
              <a:t>Λίμνη Σαπάντζας</a:t>
            </a:r>
            <a:endParaRPr lang="el-GR" dirty="0">
              <a:solidFill>
                <a:schemeClr val="bg1"/>
              </a:solidFill>
            </a:endParaRPr>
          </a:p>
        </p:txBody>
      </p:sp>
      <p:sp>
        <p:nvSpPr>
          <p:cNvPr id="3" name="Θέση αριθμού διαφάνειας 2"/>
          <p:cNvSpPr>
            <a:spLocks noGrp="1"/>
          </p:cNvSpPr>
          <p:nvPr>
            <p:ph type="sldNum" sz="quarter" idx="12"/>
          </p:nvPr>
        </p:nvSpPr>
        <p:spPr/>
        <p:txBody>
          <a:bodyPr/>
          <a:lstStyle/>
          <a:p>
            <a:fld id="{98D18766-1880-4D6C-BF9E-240D5B5CC1C9}" type="slidenum">
              <a:rPr lang="el-GR" smtClean="0"/>
              <a:pPr/>
              <a:t>21</a:t>
            </a:fld>
            <a:endParaRPr lang="el-GR"/>
          </a:p>
        </p:txBody>
      </p:sp>
    </p:spTree>
    <p:extLst>
      <p:ext uri="{BB962C8B-B14F-4D97-AF65-F5344CB8AC3E}">
        <p14:creationId xmlns:p14="http://schemas.microsoft.com/office/powerpoint/2010/main" xmlns="" val="191859650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αριθμού διαφάνειας 1"/>
          <p:cNvSpPr>
            <a:spLocks noGrp="1"/>
          </p:cNvSpPr>
          <p:nvPr>
            <p:ph type="sldNum" sz="quarter" idx="12"/>
          </p:nvPr>
        </p:nvSpPr>
        <p:spPr/>
        <p:txBody>
          <a:bodyPr/>
          <a:lstStyle/>
          <a:p>
            <a:fld id="{98D18766-1880-4D6C-BF9E-240D5B5CC1C9}" type="slidenum">
              <a:rPr lang="el-GR" smtClean="0"/>
              <a:pPr/>
              <a:t>22</a:t>
            </a:fld>
            <a:endParaRPr lang="el-GR"/>
          </a:p>
        </p:txBody>
      </p:sp>
      <p:pic>
        <p:nvPicPr>
          <p:cNvPr id="4" name="Εικόνα 3"/>
          <p:cNvPicPr>
            <a:picLocks noChangeAspect="1"/>
          </p:cNvPicPr>
          <p:nvPr/>
        </p:nvPicPr>
        <p:blipFill rotWithShape="1">
          <a:blip r:embed="rId2" cstate="print">
            <a:extLst>
              <a:ext uri="{28A0092B-C50C-407E-A947-70E740481C1C}">
                <a14:useLocalDpi xmlns:a14="http://schemas.microsoft.com/office/drawing/2010/main" xmlns="" val="0"/>
              </a:ext>
            </a:extLst>
          </a:blip>
          <a:srcRect r="10792" b="8717"/>
          <a:stretch/>
        </p:blipFill>
        <p:spPr>
          <a:xfrm>
            <a:off x="0" y="0"/>
            <a:ext cx="12185780" cy="6839339"/>
          </a:xfrm>
          <a:prstGeom prst="rect">
            <a:avLst/>
          </a:prstGeom>
        </p:spPr>
      </p:pic>
      <p:sp>
        <p:nvSpPr>
          <p:cNvPr id="6" name="Στρογγυλεμένο ορθογώνιο 5"/>
          <p:cNvSpPr/>
          <p:nvPr/>
        </p:nvSpPr>
        <p:spPr>
          <a:xfrm>
            <a:off x="2894823" y="2724539"/>
            <a:ext cx="1390261" cy="34523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Νικομήδεια</a:t>
            </a:r>
            <a:endParaRPr lang="el-GR" dirty="0"/>
          </a:p>
        </p:txBody>
      </p:sp>
      <p:sp>
        <p:nvSpPr>
          <p:cNvPr id="7" name="Στρογγυλεμένο ορθογώνιο 6"/>
          <p:cNvSpPr/>
          <p:nvPr/>
        </p:nvSpPr>
        <p:spPr>
          <a:xfrm>
            <a:off x="4892351" y="2379306"/>
            <a:ext cx="1390261" cy="34523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Αντάπαζαρ</a:t>
            </a:r>
            <a:endParaRPr lang="el-GR" dirty="0"/>
          </a:p>
        </p:txBody>
      </p:sp>
      <p:sp>
        <p:nvSpPr>
          <p:cNvPr id="8" name="Στρογγυλεμένο ορθογώνιο 7"/>
          <p:cNvSpPr/>
          <p:nvPr/>
        </p:nvSpPr>
        <p:spPr>
          <a:xfrm>
            <a:off x="7220339" y="5410200"/>
            <a:ext cx="1390261" cy="34523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Ορτάκιοϊ</a:t>
            </a:r>
            <a:endParaRPr lang="el-GR" dirty="0"/>
          </a:p>
        </p:txBody>
      </p:sp>
      <p:cxnSp>
        <p:nvCxnSpPr>
          <p:cNvPr id="10" name="Ευθύγραμμο βέλος σύνδεσης 9"/>
          <p:cNvCxnSpPr>
            <a:stCxn id="6" idx="2"/>
          </p:cNvCxnSpPr>
          <p:nvPr/>
        </p:nvCxnSpPr>
        <p:spPr>
          <a:xfrm>
            <a:off x="3589954" y="3069772"/>
            <a:ext cx="674136" cy="97038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2" name="Ευθύγραμμο βέλος σύνδεσης 11"/>
          <p:cNvCxnSpPr>
            <a:stCxn id="7" idx="2"/>
          </p:cNvCxnSpPr>
          <p:nvPr/>
        </p:nvCxnSpPr>
        <p:spPr>
          <a:xfrm>
            <a:off x="5587482" y="2724539"/>
            <a:ext cx="766665" cy="145557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5" name="Ευθύγραμμο βέλος σύνδεσης 14"/>
          <p:cNvCxnSpPr>
            <a:stCxn id="8" idx="1"/>
          </p:cNvCxnSpPr>
          <p:nvPr/>
        </p:nvCxnSpPr>
        <p:spPr>
          <a:xfrm flipH="1">
            <a:off x="5924549" y="5582817"/>
            <a:ext cx="1295790" cy="17261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7" name="Στρογγυλεμένο ορθογώνιο 16"/>
          <p:cNvSpPr/>
          <p:nvPr/>
        </p:nvSpPr>
        <p:spPr>
          <a:xfrm>
            <a:off x="3048000" y="5237583"/>
            <a:ext cx="1822579" cy="34523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Λίμνη Σαπάντζας</a:t>
            </a:r>
            <a:endParaRPr lang="el-GR" dirty="0"/>
          </a:p>
        </p:txBody>
      </p:sp>
      <p:cxnSp>
        <p:nvCxnSpPr>
          <p:cNvPr id="18" name="Ευθύγραμμο βέλος σύνδεσης 17"/>
          <p:cNvCxnSpPr/>
          <p:nvPr/>
        </p:nvCxnSpPr>
        <p:spPr>
          <a:xfrm flipV="1">
            <a:off x="4730620" y="4585220"/>
            <a:ext cx="975632" cy="74256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61014406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p:cNvPicPr>
            <a:picLocks noChangeAspect="1"/>
          </p:cNvPicPr>
          <p:nvPr/>
        </p:nvPicPr>
        <p:blipFill>
          <a:blip r:embed="rId2" cstate="print">
            <a:duotone>
              <a:schemeClr val="bg2">
                <a:shade val="45000"/>
                <a:satMod val="135000"/>
              </a:schemeClr>
              <a:prstClr val="white"/>
            </a:duotone>
          </a:blip>
          <a:stretch>
            <a:fillRect/>
          </a:stretch>
        </p:blipFill>
        <p:spPr>
          <a:xfrm>
            <a:off x="-529" y="-378282"/>
            <a:ext cx="12193057" cy="7614564"/>
          </a:xfrm>
          <a:prstGeom prst="rect">
            <a:avLst/>
          </a:prstGeom>
        </p:spPr>
      </p:pic>
      <p:sp>
        <p:nvSpPr>
          <p:cNvPr id="2" name="Τίτλος 1"/>
          <p:cNvSpPr>
            <a:spLocks noGrp="1"/>
          </p:cNvSpPr>
          <p:nvPr>
            <p:ph type="title"/>
          </p:nvPr>
        </p:nvSpPr>
        <p:spPr/>
        <p:txBody>
          <a:bodyPr>
            <a:normAutofit/>
          </a:bodyPr>
          <a:lstStyle/>
          <a:p>
            <a:pPr algn="ctr"/>
            <a:r>
              <a:rPr lang="el-GR" sz="6600" b="1" dirty="0" smtClean="0">
                <a:latin typeface="Bahnschrift Light Condensed" panose="020B0502040204020203" pitchFamily="34" charset="0"/>
              </a:rPr>
              <a:t>Στοιχεία της Καθημερινότητας</a:t>
            </a:r>
          </a:p>
        </p:txBody>
      </p:sp>
      <p:pic>
        <p:nvPicPr>
          <p:cNvPr id="5" name="Θέση περιεχομένου 4"/>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2763348" y="2185712"/>
            <a:ext cx="6665301" cy="4191000"/>
          </a:xfrm>
          <a:prstGeom prst="rect">
            <a:avLst/>
          </a:prstGeom>
          <a:ln>
            <a:noFill/>
          </a:ln>
          <a:effectLst>
            <a:outerShdw blurRad="292100" dist="139700" dir="2700000" algn="tl" rotWithShape="0">
              <a:srgbClr val="333333">
                <a:alpha val="65000"/>
              </a:srgbClr>
            </a:outerShdw>
          </a:effectLst>
        </p:spPr>
      </p:pic>
      <p:sp>
        <p:nvSpPr>
          <p:cNvPr id="3" name="Θέση αριθμού διαφάνειας 2"/>
          <p:cNvSpPr>
            <a:spLocks noGrp="1"/>
          </p:cNvSpPr>
          <p:nvPr>
            <p:ph type="sldNum" sz="quarter" idx="12"/>
          </p:nvPr>
        </p:nvSpPr>
        <p:spPr/>
        <p:txBody>
          <a:bodyPr/>
          <a:lstStyle/>
          <a:p>
            <a:fld id="{98D18766-1880-4D6C-BF9E-240D5B5CC1C9}" type="slidenum">
              <a:rPr lang="el-GR" smtClean="0"/>
              <a:pPr/>
              <a:t>23</a:t>
            </a:fld>
            <a:endParaRPr lang="el-GR"/>
          </a:p>
        </p:txBody>
      </p:sp>
    </p:spTree>
    <p:extLst>
      <p:ext uri="{BB962C8B-B14F-4D97-AF65-F5344CB8AC3E}">
        <p14:creationId xmlns:p14="http://schemas.microsoft.com/office/powerpoint/2010/main" xmlns="" val="11054950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p:cNvPicPr>
            <a:picLocks noChangeAspect="1"/>
          </p:cNvPicPr>
          <p:nvPr/>
        </p:nvPicPr>
        <p:blipFill>
          <a:blip r:embed="rId2" cstate="print">
            <a:duotone>
              <a:schemeClr val="bg2">
                <a:shade val="45000"/>
                <a:satMod val="135000"/>
              </a:schemeClr>
              <a:prstClr val="white"/>
            </a:duotone>
          </a:blip>
          <a:stretch>
            <a:fillRect/>
          </a:stretch>
        </p:blipFill>
        <p:spPr>
          <a:xfrm>
            <a:off x="-529" y="-378282"/>
            <a:ext cx="12193057" cy="7614564"/>
          </a:xfrm>
          <a:prstGeom prst="rect">
            <a:avLst/>
          </a:prstGeom>
        </p:spPr>
      </p:pic>
      <p:sp>
        <p:nvSpPr>
          <p:cNvPr id="2" name="Τίτλος 1"/>
          <p:cNvSpPr>
            <a:spLocks noGrp="1"/>
          </p:cNvSpPr>
          <p:nvPr>
            <p:ph type="title"/>
          </p:nvPr>
        </p:nvSpPr>
        <p:spPr/>
        <p:txBody>
          <a:bodyPr/>
          <a:lstStyle/>
          <a:p>
            <a:pPr algn="ctr"/>
            <a:r>
              <a:rPr lang="el-GR" b="1" dirty="0" smtClean="0">
                <a:latin typeface="Bahnschrift Light Condensed" panose="020B0502040204020203" pitchFamily="34" charset="0"/>
              </a:rPr>
              <a:t>Η εορτή του Αγίου Γεωργίου στο Ορτάκιοϊ</a:t>
            </a:r>
            <a:endParaRPr lang="el-GR" b="1" dirty="0"/>
          </a:p>
        </p:txBody>
      </p:sp>
      <p:sp>
        <p:nvSpPr>
          <p:cNvPr id="3" name="Θέση περιεχομένου 2"/>
          <p:cNvSpPr>
            <a:spLocks noGrp="1"/>
          </p:cNvSpPr>
          <p:nvPr>
            <p:ph idx="1"/>
          </p:nvPr>
        </p:nvSpPr>
        <p:spPr>
          <a:xfrm>
            <a:off x="657726" y="1825624"/>
            <a:ext cx="11309685" cy="5032375"/>
          </a:xfrm>
        </p:spPr>
        <p:txBody>
          <a:bodyPr anchor="t">
            <a:normAutofit fontScale="70000" lnSpcReduction="20000"/>
          </a:bodyPr>
          <a:lstStyle/>
          <a:p>
            <a:pPr algn="just"/>
            <a:r>
              <a:rPr lang="el-GR" sz="2900" dirty="0"/>
              <a:t>Η</a:t>
            </a:r>
            <a:r>
              <a:rPr lang="el-GR" sz="2900" b="1" dirty="0">
                <a:solidFill>
                  <a:schemeClr val="accent2">
                    <a:lumMod val="75000"/>
                  </a:schemeClr>
                </a:solidFill>
              </a:rPr>
              <a:t> 23η Απριλίου </a:t>
            </a:r>
            <a:r>
              <a:rPr lang="el-GR" sz="2900" dirty="0"/>
              <a:t>είναι για την περιοχή η μεγαλύτερη γιορτή μετά το </a:t>
            </a:r>
            <a:r>
              <a:rPr lang="el-GR" sz="2900" dirty="0" smtClean="0"/>
              <a:t>Πάσχα. Είναι </a:t>
            </a:r>
            <a:r>
              <a:rPr lang="el-GR" sz="2900" dirty="0"/>
              <a:t>το εθνικό Πάσχα και στο Ορτάκιοϊ φτάνουν από την προηγούμενη ημέρα στις 22 Απριλίου, επισκέπτες από τη Νικομήδεια, Σαπάντζα, Εσμές, Αντάπαζαρ</a:t>
            </a:r>
            <a:r>
              <a:rPr lang="el-GR" dirty="0"/>
              <a:t>, Σαρδογάνιο, Λεύκες, Κέυβες, Χουδί και </a:t>
            </a:r>
            <a:r>
              <a:rPr lang="el-GR" dirty="0" smtClean="0"/>
              <a:t>αλλού. </a:t>
            </a:r>
          </a:p>
          <a:p>
            <a:pPr algn="just"/>
            <a:endParaRPr lang="el-GR" dirty="0"/>
          </a:p>
          <a:p>
            <a:pPr algn="just"/>
            <a:r>
              <a:rPr lang="el-GR" dirty="0" smtClean="0"/>
              <a:t>Άλλοι </a:t>
            </a:r>
            <a:r>
              <a:rPr lang="el-GR" dirty="0"/>
              <a:t>πεζοπορώντας και άλλοι με μουλάρια και γαϊδούρια και οι κάτοικοι της περιοχής υποδέχονται με ενθουσιασμό και με ανοιχτές αγκαλιές, προσφέροντας καταλύματα. </a:t>
            </a:r>
            <a:endParaRPr lang="el-GR" dirty="0" smtClean="0"/>
          </a:p>
          <a:p>
            <a:pPr algn="just"/>
            <a:endParaRPr lang="el-GR" dirty="0"/>
          </a:p>
          <a:p>
            <a:pPr algn="just"/>
            <a:r>
              <a:rPr lang="el-GR" dirty="0" smtClean="0"/>
              <a:t>Εκεί </a:t>
            </a:r>
            <a:r>
              <a:rPr lang="el-GR" dirty="0"/>
              <a:t>στη γιορτή αυτή εκδηλώνονται τα </a:t>
            </a:r>
            <a:r>
              <a:rPr lang="el-GR" b="1" dirty="0">
                <a:solidFill>
                  <a:schemeClr val="accent2">
                    <a:lumMod val="75000"/>
                  </a:schemeClr>
                </a:solidFill>
              </a:rPr>
              <a:t>ήθη και έθιμα που έχουν διασωθεί από την εποχή του Ομήρου</a:t>
            </a:r>
            <a:r>
              <a:rPr lang="el-GR" dirty="0"/>
              <a:t>. Πολλές σημαντικές στιγμές για την πόλη συνέβησαν στις 23 Απριλίου σε διαφορετικά χρόνια, όπως διορισμός δασκάλου, θεμέλια για σχολείο, κλπ</a:t>
            </a:r>
            <a:r>
              <a:rPr lang="el-GR" dirty="0" smtClean="0"/>
              <a:t>*</a:t>
            </a:r>
          </a:p>
          <a:p>
            <a:pPr algn="just"/>
            <a:endParaRPr lang="el-GR" dirty="0"/>
          </a:p>
          <a:p>
            <a:pPr algn="just"/>
            <a:r>
              <a:rPr lang="el-GR" dirty="0"/>
              <a:t>Το βράδυ γίνεται στην εκκλησία λειτουργία του εσπερινού, με μοναδικές απουσίες αυτές των νέων που κάνουν την τελευταία τους προπόνηση πριν τους αγώνες που θα γίνουν την επόμενη ημέρα</a:t>
            </a:r>
            <a:r>
              <a:rPr lang="el-GR" dirty="0" smtClean="0"/>
              <a:t>.</a:t>
            </a:r>
          </a:p>
          <a:p>
            <a:pPr algn="just"/>
            <a:endParaRPr lang="el-GR" dirty="0"/>
          </a:p>
          <a:p>
            <a:pPr algn="just"/>
            <a:r>
              <a:rPr lang="el-GR" dirty="0"/>
              <a:t>Το πρωί της 23ης Απριλίου η ημέρα ξεκινάει με την καμπάνα της εκκλησίας που καλεί στη δοξολογία, όπου μετά το τέλος της όλοι πηγαίνουν προς την εξοχή όπου υπάρχει μικρό παρεκκλήσι του Αγίου Γεωργίου, σε ένα τοπίο με πολλά πλατάνια (μερικά πρέπει να είναι δένδρα 500 ετών) και αρκετό πράσινο.</a:t>
            </a:r>
          </a:p>
        </p:txBody>
      </p:sp>
      <p:sp>
        <p:nvSpPr>
          <p:cNvPr id="5" name="Θέση αριθμού διαφάνειας 4"/>
          <p:cNvSpPr>
            <a:spLocks noGrp="1"/>
          </p:cNvSpPr>
          <p:nvPr>
            <p:ph type="sldNum" sz="quarter" idx="12"/>
          </p:nvPr>
        </p:nvSpPr>
        <p:spPr/>
        <p:txBody>
          <a:bodyPr/>
          <a:lstStyle/>
          <a:p>
            <a:fld id="{98D18766-1880-4D6C-BF9E-240D5B5CC1C9}" type="slidenum">
              <a:rPr lang="el-GR" smtClean="0"/>
              <a:pPr/>
              <a:t>24</a:t>
            </a:fld>
            <a:endParaRPr lang="el-GR"/>
          </a:p>
        </p:txBody>
      </p:sp>
      <p:sp>
        <p:nvSpPr>
          <p:cNvPr id="6" name="Οβάλ 5"/>
          <p:cNvSpPr/>
          <p:nvPr/>
        </p:nvSpPr>
        <p:spPr>
          <a:xfrm>
            <a:off x="839788" y="365125"/>
            <a:ext cx="1087834" cy="1087834"/>
          </a:xfrm>
          <a:prstGeom prst="ellipse">
            <a:avLst/>
          </a:prstGeom>
          <a:blipFill dpi="0" rotWithShape="0">
            <a:blip r:embed="rId3" cstate="print">
              <a:extLst>
                <a:ext uri="{28A0092B-C50C-407E-A947-70E740481C1C}">
                  <a14:useLocalDpi xmlns:a14="http://schemas.microsoft.com/office/drawing/2010/main" xmlns="" val="0"/>
                </a:ext>
              </a:extLst>
            </a:blip>
            <a:srcRect/>
            <a:stretch>
              <a:fillRect/>
            </a:stretch>
          </a:blipFill>
          <a:scene3d>
            <a:camera prst="orthographicFront"/>
            <a:lightRig rig="chilly" dir="t"/>
          </a:scene3d>
          <a:sp3d z="12700" extrusionH="1700" prstMaterial="dkEdge">
            <a:bevelT w="25400" h="6350" prst="softRound"/>
            <a:bevelB w="0" h="0" prst="convex"/>
          </a:sp3d>
        </p:spPr>
        <p:style>
          <a:lnRef idx="1">
            <a:schemeClr val="accent2">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Tree>
    <p:extLst>
      <p:ext uri="{BB962C8B-B14F-4D97-AF65-F5344CB8AC3E}">
        <p14:creationId xmlns:p14="http://schemas.microsoft.com/office/powerpoint/2010/main" xmlns="" val="320541502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p:cNvPicPr>
            <a:picLocks noChangeAspect="1"/>
          </p:cNvPicPr>
          <p:nvPr/>
        </p:nvPicPr>
        <p:blipFill>
          <a:blip r:embed="rId2" cstate="print">
            <a:duotone>
              <a:schemeClr val="bg2">
                <a:shade val="45000"/>
                <a:satMod val="135000"/>
              </a:schemeClr>
              <a:prstClr val="white"/>
            </a:duotone>
          </a:blip>
          <a:stretch>
            <a:fillRect/>
          </a:stretch>
        </p:blipFill>
        <p:spPr>
          <a:xfrm>
            <a:off x="-529" y="-378282"/>
            <a:ext cx="12193057" cy="7614564"/>
          </a:xfrm>
          <a:prstGeom prst="rect">
            <a:avLst/>
          </a:prstGeom>
        </p:spPr>
      </p:pic>
      <p:sp>
        <p:nvSpPr>
          <p:cNvPr id="2" name="Τίτλος 1"/>
          <p:cNvSpPr>
            <a:spLocks noGrp="1"/>
          </p:cNvSpPr>
          <p:nvPr>
            <p:ph type="title"/>
          </p:nvPr>
        </p:nvSpPr>
        <p:spPr/>
        <p:txBody>
          <a:bodyPr/>
          <a:lstStyle/>
          <a:p>
            <a:pPr algn="ctr"/>
            <a:r>
              <a:rPr lang="el-GR" b="1" dirty="0" smtClean="0">
                <a:latin typeface="Bahnschrift Light Condensed" panose="020B0502040204020203" pitchFamily="34" charset="0"/>
              </a:rPr>
              <a:t>Η εορτή του Αγίου Γεωργίου στο Ορτάκιοϊ</a:t>
            </a:r>
            <a:endParaRPr lang="el-GR" b="1" dirty="0"/>
          </a:p>
        </p:txBody>
      </p:sp>
      <p:graphicFrame>
        <p:nvGraphicFramePr>
          <p:cNvPr id="7" name="Θέση περιεχομένου 6"/>
          <p:cNvGraphicFramePr>
            <a:graphicFrameLocks noGrp="1"/>
          </p:cNvGraphicFramePr>
          <p:nvPr>
            <p:ph idx="1"/>
            <p:extLst>
              <p:ext uri="{D42A27DB-BD31-4B8C-83A1-F6EECF244321}">
                <p14:modId xmlns:p14="http://schemas.microsoft.com/office/powerpoint/2010/main" xmlns="" val="4105658100"/>
              </p:ext>
            </p:extLst>
          </p:nvPr>
        </p:nvGraphicFramePr>
        <p:xfrm>
          <a:off x="749558" y="3068269"/>
          <a:ext cx="10692881" cy="46139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Θέση αριθμού διαφάνειας 4"/>
          <p:cNvSpPr>
            <a:spLocks noGrp="1"/>
          </p:cNvSpPr>
          <p:nvPr>
            <p:ph type="sldNum" sz="quarter" idx="12"/>
          </p:nvPr>
        </p:nvSpPr>
        <p:spPr/>
        <p:txBody>
          <a:bodyPr/>
          <a:lstStyle/>
          <a:p>
            <a:fld id="{98D18766-1880-4D6C-BF9E-240D5B5CC1C9}" type="slidenum">
              <a:rPr lang="el-GR" smtClean="0"/>
              <a:pPr/>
              <a:t>25</a:t>
            </a:fld>
            <a:endParaRPr lang="el-GR"/>
          </a:p>
        </p:txBody>
      </p:sp>
      <p:sp>
        <p:nvSpPr>
          <p:cNvPr id="6" name="Οβάλ 5"/>
          <p:cNvSpPr/>
          <p:nvPr/>
        </p:nvSpPr>
        <p:spPr>
          <a:xfrm>
            <a:off x="839788" y="365125"/>
            <a:ext cx="1087834" cy="1087834"/>
          </a:xfrm>
          <a:prstGeom prst="ellipse">
            <a:avLst/>
          </a:prstGeom>
          <a:blipFill dpi="0" rotWithShape="0">
            <a:blip r:embed="rId8" cstate="print">
              <a:extLst>
                <a:ext uri="{28A0092B-C50C-407E-A947-70E740481C1C}">
                  <a14:useLocalDpi xmlns:a14="http://schemas.microsoft.com/office/drawing/2010/main" xmlns="" val="0"/>
                </a:ext>
              </a:extLst>
            </a:blip>
            <a:srcRect/>
            <a:stretch>
              <a:fillRect/>
            </a:stretch>
          </a:blipFill>
          <a:scene3d>
            <a:camera prst="orthographicFront"/>
            <a:lightRig rig="chilly" dir="t"/>
          </a:scene3d>
          <a:sp3d z="12700" extrusionH="1700" prstMaterial="dkEdge">
            <a:bevelT w="25400" h="6350" prst="softRound"/>
            <a:bevelB w="0" h="0" prst="convex"/>
          </a:sp3d>
        </p:spPr>
        <p:style>
          <a:lnRef idx="1">
            <a:schemeClr val="accent2">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1" name="Ορθογώνιο 10"/>
          <p:cNvSpPr/>
          <p:nvPr/>
        </p:nvSpPr>
        <p:spPr>
          <a:xfrm>
            <a:off x="3480318" y="2192694"/>
            <a:ext cx="4702629" cy="461665"/>
          </a:xfrm>
          <a:prstGeom prst="rect">
            <a:avLst/>
          </a:prstGeom>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r>
              <a:rPr lang="el-GR" sz="2400" b="1" dirty="0"/>
              <a:t>Ολυμπιακοί Αγώνες εν Βιθυνία</a:t>
            </a:r>
          </a:p>
        </p:txBody>
      </p:sp>
      <p:cxnSp>
        <p:nvCxnSpPr>
          <p:cNvPr id="13" name="Ευθύγραμμο βέλος σύνδεσης 12"/>
          <p:cNvCxnSpPr>
            <a:stCxn id="11" idx="2"/>
          </p:cNvCxnSpPr>
          <p:nvPr/>
        </p:nvCxnSpPr>
        <p:spPr>
          <a:xfrm flipH="1">
            <a:off x="4525347" y="2654359"/>
            <a:ext cx="1306286" cy="22535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Ευθύγραμμο βέλος σύνδεσης 13"/>
          <p:cNvCxnSpPr>
            <a:stCxn id="11" idx="2"/>
          </p:cNvCxnSpPr>
          <p:nvPr/>
        </p:nvCxnSpPr>
        <p:spPr>
          <a:xfrm>
            <a:off x="5831633" y="2654359"/>
            <a:ext cx="279918" cy="22535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Ευθύγραμμο βέλος σύνδεσης 16"/>
          <p:cNvCxnSpPr>
            <a:stCxn id="11" idx="2"/>
          </p:cNvCxnSpPr>
          <p:nvPr/>
        </p:nvCxnSpPr>
        <p:spPr>
          <a:xfrm>
            <a:off x="5831633" y="2654359"/>
            <a:ext cx="1819469" cy="22535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Ευθύγραμμο βέλος σύνδεσης 19"/>
          <p:cNvCxnSpPr/>
          <p:nvPr/>
        </p:nvCxnSpPr>
        <p:spPr>
          <a:xfrm>
            <a:off x="5831633" y="2654359"/>
            <a:ext cx="3237722" cy="22535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Ευθύγραμμο βέλος σύνδεσης 22"/>
          <p:cNvCxnSpPr/>
          <p:nvPr/>
        </p:nvCxnSpPr>
        <p:spPr>
          <a:xfrm flipH="1">
            <a:off x="3013788" y="2654359"/>
            <a:ext cx="2817846" cy="22535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Ευθύγραμμο βέλος σύνδεσης 25"/>
          <p:cNvCxnSpPr>
            <a:stCxn id="11" idx="2"/>
          </p:cNvCxnSpPr>
          <p:nvPr/>
        </p:nvCxnSpPr>
        <p:spPr>
          <a:xfrm flipH="1">
            <a:off x="1642188" y="2654359"/>
            <a:ext cx="4189445" cy="22535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Ευθύγραμμο βέλος σύνδεσης 33"/>
          <p:cNvCxnSpPr/>
          <p:nvPr/>
        </p:nvCxnSpPr>
        <p:spPr>
          <a:xfrm>
            <a:off x="5831633" y="2654359"/>
            <a:ext cx="4758612" cy="22535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403612155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p:cNvPicPr>
            <a:picLocks noChangeAspect="1"/>
          </p:cNvPicPr>
          <p:nvPr/>
        </p:nvPicPr>
        <p:blipFill>
          <a:blip r:embed="rId2" cstate="print">
            <a:duotone>
              <a:schemeClr val="bg2">
                <a:shade val="45000"/>
                <a:satMod val="135000"/>
              </a:schemeClr>
              <a:prstClr val="white"/>
            </a:duotone>
          </a:blip>
          <a:stretch>
            <a:fillRect/>
          </a:stretch>
        </p:blipFill>
        <p:spPr>
          <a:xfrm>
            <a:off x="-529" y="-378282"/>
            <a:ext cx="12193057" cy="7614564"/>
          </a:xfrm>
          <a:prstGeom prst="rect">
            <a:avLst/>
          </a:prstGeom>
        </p:spPr>
      </p:pic>
      <p:sp>
        <p:nvSpPr>
          <p:cNvPr id="2" name="Τίτλος 1"/>
          <p:cNvSpPr>
            <a:spLocks noGrp="1"/>
          </p:cNvSpPr>
          <p:nvPr>
            <p:ph type="title"/>
          </p:nvPr>
        </p:nvSpPr>
        <p:spPr/>
        <p:txBody>
          <a:bodyPr/>
          <a:lstStyle/>
          <a:p>
            <a:pPr algn="ctr"/>
            <a:r>
              <a:rPr lang="el-GR" b="1" dirty="0" smtClean="0">
                <a:latin typeface="Bahnschrift Light Condensed" panose="020B0502040204020203" pitchFamily="34" charset="0"/>
              </a:rPr>
              <a:t>Η εορτή του Αγίου Γεωργίου στο Ορτάκιοϊ</a:t>
            </a:r>
            <a:endParaRPr lang="el-GR" b="1" dirty="0"/>
          </a:p>
        </p:txBody>
      </p:sp>
      <p:sp>
        <p:nvSpPr>
          <p:cNvPr id="3" name="Θέση περιεχομένου 2"/>
          <p:cNvSpPr>
            <a:spLocks noGrp="1"/>
          </p:cNvSpPr>
          <p:nvPr>
            <p:ph idx="1"/>
          </p:nvPr>
        </p:nvSpPr>
        <p:spPr>
          <a:xfrm>
            <a:off x="657726" y="1825624"/>
            <a:ext cx="11309685" cy="5032375"/>
          </a:xfrm>
        </p:spPr>
        <p:txBody>
          <a:bodyPr anchor="t">
            <a:normAutofit fontScale="92500" lnSpcReduction="20000"/>
          </a:bodyPr>
          <a:lstStyle/>
          <a:p>
            <a:pPr algn="just"/>
            <a:r>
              <a:rPr lang="el-GR" dirty="0"/>
              <a:t>Περίπου στις 11 το πρωί έχοντας ολοκληρωθεί η λειτουργία και αφού όλοι έχουν φάει κάποιο πρόγευμα και έχουν πιει ρακί, ξεκινούν οι αγώνες, με μεγάλη επισημότητα και μεγάλη τάξη, με πρώτη την </a:t>
            </a:r>
            <a:r>
              <a:rPr lang="el-GR" b="1" dirty="0">
                <a:solidFill>
                  <a:srgbClr val="0070C0"/>
                </a:solidFill>
              </a:rPr>
              <a:t>ιπποδρομία</a:t>
            </a:r>
            <a:r>
              <a:rPr lang="el-GR" dirty="0"/>
              <a:t>. </a:t>
            </a:r>
            <a:endParaRPr lang="el-GR" dirty="0" smtClean="0"/>
          </a:p>
          <a:p>
            <a:pPr algn="just"/>
            <a:endParaRPr lang="el-GR" dirty="0"/>
          </a:p>
          <a:p>
            <a:pPr algn="just"/>
            <a:r>
              <a:rPr lang="el-GR" dirty="0" smtClean="0"/>
              <a:t>Ο </a:t>
            </a:r>
            <a:r>
              <a:rPr lang="el-GR" dirty="0"/>
              <a:t>χώρος που γίνονταν το αγώνισμα έχει μήκος περίπου 300 βήματα, είναι χλοερό οροπέδιο, κοντά σε ύψωμα στο οποίο βρίσκονται οι θεατές για να έχουν καλύτερη θέα. </a:t>
            </a:r>
            <a:endParaRPr lang="el-GR" dirty="0" smtClean="0"/>
          </a:p>
          <a:p>
            <a:pPr algn="just"/>
            <a:endParaRPr lang="el-GR" dirty="0"/>
          </a:p>
          <a:p>
            <a:pPr algn="just"/>
            <a:r>
              <a:rPr lang="el-GR" dirty="0" smtClean="0"/>
              <a:t>Οι </a:t>
            </a:r>
            <a:r>
              <a:rPr lang="el-GR" dirty="0"/>
              <a:t>αγώνες αναφέρονται ως Ολυμπιακοί επειδή έχουν την έμπνευσή τους από την αρχαία Ελλάδα, δεν είναι οργανωτικά με όλα τα αθλήματα της αρχαιότητας και οργανωτικά δεν έχουν καμία σχέση με τους Ολυμπιακούς Αγώνες που ξέρουμε σε όλες τις εποχές. </a:t>
            </a:r>
            <a:endParaRPr lang="el-GR" dirty="0" smtClean="0"/>
          </a:p>
          <a:p>
            <a:endParaRPr lang="el-GR" dirty="0"/>
          </a:p>
          <a:p>
            <a:pPr marL="0" indent="0" algn="ctr">
              <a:buNone/>
            </a:pPr>
            <a:r>
              <a:rPr lang="el-GR" b="1" dirty="0" smtClean="0">
                <a:solidFill>
                  <a:srgbClr val="C00000"/>
                </a:solidFill>
              </a:rPr>
              <a:t>Είναι </a:t>
            </a:r>
            <a:r>
              <a:rPr lang="el-GR" b="1" dirty="0">
                <a:solidFill>
                  <a:srgbClr val="C00000"/>
                </a:solidFill>
              </a:rPr>
              <a:t>αγώνες στα πλαίσια θρησκευτικής </a:t>
            </a:r>
            <a:r>
              <a:rPr lang="el-GR" b="1" dirty="0" smtClean="0">
                <a:solidFill>
                  <a:srgbClr val="C00000"/>
                </a:solidFill>
              </a:rPr>
              <a:t>εορτής</a:t>
            </a:r>
            <a:endParaRPr lang="el-GR" b="1" dirty="0">
              <a:solidFill>
                <a:srgbClr val="C00000"/>
              </a:solidFill>
            </a:endParaRPr>
          </a:p>
        </p:txBody>
      </p:sp>
      <p:sp>
        <p:nvSpPr>
          <p:cNvPr id="5" name="Θέση αριθμού διαφάνειας 4"/>
          <p:cNvSpPr>
            <a:spLocks noGrp="1"/>
          </p:cNvSpPr>
          <p:nvPr>
            <p:ph type="sldNum" sz="quarter" idx="12"/>
          </p:nvPr>
        </p:nvSpPr>
        <p:spPr/>
        <p:txBody>
          <a:bodyPr/>
          <a:lstStyle/>
          <a:p>
            <a:fld id="{98D18766-1880-4D6C-BF9E-240D5B5CC1C9}" type="slidenum">
              <a:rPr lang="el-GR" smtClean="0"/>
              <a:pPr/>
              <a:t>26</a:t>
            </a:fld>
            <a:endParaRPr lang="el-GR"/>
          </a:p>
        </p:txBody>
      </p:sp>
      <p:sp>
        <p:nvSpPr>
          <p:cNvPr id="6" name="Οβάλ 5"/>
          <p:cNvSpPr/>
          <p:nvPr/>
        </p:nvSpPr>
        <p:spPr>
          <a:xfrm>
            <a:off x="839788" y="365125"/>
            <a:ext cx="1087834" cy="1087834"/>
          </a:xfrm>
          <a:prstGeom prst="ellipse">
            <a:avLst/>
          </a:prstGeom>
          <a:blipFill dpi="0" rotWithShape="0">
            <a:blip r:embed="rId3" cstate="print">
              <a:extLst>
                <a:ext uri="{28A0092B-C50C-407E-A947-70E740481C1C}">
                  <a14:useLocalDpi xmlns:a14="http://schemas.microsoft.com/office/drawing/2010/main" xmlns="" val="0"/>
                </a:ext>
              </a:extLst>
            </a:blip>
            <a:srcRect/>
            <a:stretch>
              <a:fillRect/>
            </a:stretch>
          </a:blipFill>
          <a:scene3d>
            <a:camera prst="orthographicFront"/>
            <a:lightRig rig="chilly" dir="t"/>
          </a:scene3d>
          <a:sp3d z="12700" extrusionH="1700" prstMaterial="dkEdge">
            <a:bevelT w="25400" h="6350" prst="softRound"/>
            <a:bevelB w="0" h="0" prst="convex"/>
          </a:sp3d>
        </p:spPr>
        <p:style>
          <a:lnRef idx="1">
            <a:schemeClr val="accent2">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Tree>
    <p:extLst>
      <p:ext uri="{BB962C8B-B14F-4D97-AF65-F5344CB8AC3E}">
        <p14:creationId xmlns:p14="http://schemas.microsoft.com/office/powerpoint/2010/main" xmlns="" val="13827516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p:cNvPicPr>
            <a:picLocks noChangeAspect="1"/>
          </p:cNvPicPr>
          <p:nvPr/>
        </p:nvPicPr>
        <p:blipFill>
          <a:blip r:embed="rId2" cstate="print">
            <a:duotone>
              <a:schemeClr val="bg2">
                <a:shade val="45000"/>
                <a:satMod val="135000"/>
              </a:schemeClr>
              <a:prstClr val="white"/>
            </a:duotone>
          </a:blip>
          <a:stretch>
            <a:fillRect/>
          </a:stretch>
        </p:blipFill>
        <p:spPr>
          <a:xfrm>
            <a:off x="-529" y="-378282"/>
            <a:ext cx="12193057" cy="7614564"/>
          </a:xfrm>
          <a:prstGeom prst="rect">
            <a:avLst/>
          </a:prstGeom>
        </p:spPr>
      </p:pic>
      <p:sp>
        <p:nvSpPr>
          <p:cNvPr id="2" name="Τίτλος 1"/>
          <p:cNvSpPr>
            <a:spLocks noGrp="1"/>
          </p:cNvSpPr>
          <p:nvPr>
            <p:ph type="title"/>
          </p:nvPr>
        </p:nvSpPr>
        <p:spPr/>
        <p:txBody>
          <a:bodyPr/>
          <a:lstStyle/>
          <a:p>
            <a:pPr algn="ctr"/>
            <a:r>
              <a:rPr lang="el-GR" b="1" dirty="0" smtClean="0">
                <a:latin typeface="Bahnschrift Light Condensed" panose="020B0502040204020203" pitchFamily="34" charset="0"/>
              </a:rPr>
              <a:t>Η εορτή του Αγίου Γεωργίου στο Ορτάκιοϊ</a:t>
            </a:r>
            <a:endParaRPr lang="el-GR" b="1" dirty="0"/>
          </a:p>
        </p:txBody>
      </p:sp>
      <p:sp>
        <p:nvSpPr>
          <p:cNvPr id="3" name="Θέση περιεχομένου 2"/>
          <p:cNvSpPr>
            <a:spLocks noGrp="1"/>
          </p:cNvSpPr>
          <p:nvPr>
            <p:ph idx="1"/>
          </p:nvPr>
        </p:nvSpPr>
        <p:spPr>
          <a:xfrm>
            <a:off x="657726" y="1825624"/>
            <a:ext cx="11309685" cy="5032375"/>
          </a:xfrm>
        </p:spPr>
        <p:txBody>
          <a:bodyPr anchor="t">
            <a:normAutofit fontScale="70000" lnSpcReduction="20000"/>
          </a:bodyPr>
          <a:lstStyle/>
          <a:p>
            <a:pPr algn="just"/>
            <a:r>
              <a:rPr lang="el-GR" dirty="0"/>
              <a:t>Μετά τους ιππικούς αγώνες ακολουθεί </a:t>
            </a:r>
            <a:r>
              <a:rPr lang="el-GR" b="1" dirty="0">
                <a:solidFill>
                  <a:srgbClr val="0070C0"/>
                </a:solidFill>
              </a:rPr>
              <a:t>το αγώνισμα της πάλης</a:t>
            </a:r>
            <a:r>
              <a:rPr lang="el-GR" dirty="0"/>
              <a:t>, με την παλαίστρα να είναι σε ομαλό έδαφος με λίγη χλόη. Οι θεατές κάθονται κυκλικά της παλαίστρας και </a:t>
            </a:r>
            <a:r>
              <a:rPr lang="el-GR" dirty="0" smtClean="0"/>
              <a:t>οκλαδόν.</a:t>
            </a:r>
          </a:p>
          <a:p>
            <a:endParaRPr lang="el-GR" dirty="0"/>
          </a:p>
          <a:p>
            <a:pPr algn="just"/>
            <a:r>
              <a:rPr lang="el-GR" dirty="0" smtClean="0"/>
              <a:t>Στο </a:t>
            </a:r>
            <a:r>
              <a:rPr lang="el-GR" dirty="0"/>
              <a:t>αγώνισμα αυτό δεν παίρνουν μέρος μόνο Έλληνες αλλά και Τούρκοι από τα κοντινά χωριά, μάλιστα η νίκη σε αγώνες με αντιπάλους από τις δύο πλευρές παίρνει </a:t>
            </a:r>
            <a:r>
              <a:rPr lang="el-GR" b="1" dirty="0">
                <a:solidFill>
                  <a:srgbClr val="0070C0"/>
                </a:solidFill>
              </a:rPr>
              <a:t>“εθνικό” χαρακτήρα </a:t>
            </a:r>
            <a:r>
              <a:rPr lang="el-GR" dirty="0"/>
              <a:t>και </a:t>
            </a:r>
            <a:r>
              <a:rPr lang="el-GR" dirty="0" smtClean="0"/>
              <a:t>σχολιάζεται.</a:t>
            </a:r>
          </a:p>
          <a:p>
            <a:pPr algn="just"/>
            <a:endParaRPr lang="el-GR" dirty="0"/>
          </a:p>
          <a:p>
            <a:pPr algn="just"/>
            <a:r>
              <a:rPr lang="el-GR" dirty="0" smtClean="0"/>
              <a:t>Μέχρι </a:t>
            </a:r>
            <a:r>
              <a:rPr lang="el-GR" dirty="0"/>
              <a:t>την έναρξη της πάλης κανείς από τους παλαιστές δε γνωρίζει ποιος θα είναι ο αντίπαλός του. Με μουσική από ένα και μόνο αυλό (</a:t>
            </a:r>
            <a:r>
              <a:rPr lang="el-GR" dirty="0" err="1"/>
              <a:t>χαβάλ</a:t>
            </a:r>
            <a:r>
              <a:rPr lang="el-GR" dirty="0"/>
              <a:t>) οι παλαιστές μπαίνουν στην παλαίστρα φορώντας μόνο ένα ρούχο σαν το σημερινό μαγιό της θάλασσας, ή το αθλητικό σορτσάκι της εποχής μας</a:t>
            </a:r>
            <a:r>
              <a:rPr lang="el-GR" dirty="0" smtClean="0"/>
              <a:t>.</a:t>
            </a:r>
          </a:p>
          <a:p>
            <a:pPr algn="just"/>
            <a:endParaRPr lang="el-GR" dirty="0"/>
          </a:p>
          <a:p>
            <a:pPr algn="just"/>
            <a:r>
              <a:rPr lang="el-GR" dirty="0"/>
              <a:t>Πριν την έναρξη του αγώνα οι δύο αντίπαλοι χαιρετούσαν ο ένας τον άλλον με χειραψία και των δύο χεριών. Νικητής έβγαινε όποιος έριχνε τον αντίπαλό του κάτω και με την πλάτη στο έδαφος ή όταν ζητούσε ο αντίπαλος τη διακοπή του αγώνα παραδεχόμενος την ήττα του</a:t>
            </a:r>
            <a:r>
              <a:rPr lang="el-GR" dirty="0" smtClean="0"/>
              <a:t>.</a:t>
            </a:r>
          </a:p>
          <a:p>
            <a:pPr algn="just"/>
            <a:endParaRPr lang="el-GR" dirty="0" smtClean="0"/>
          </a:p>
          <a:p>
            <a:pPr algn="just"/>
            <a:r>
              <a:rPr lang="el-GR" dirty="0" smtClean="0"/>
              <a:t>Ο </a:t>
            </a:r>
            <a:r>
              <a:rPr lang="el-GR" dirty="0"/>
              <a:t>νικητής χειροκροτείται από τους θεατές και ο ηττημένος ντύνεται και αποχωρεί.</a:t>
            </a:r>
            <a:br>
              <a:rPr lang="el-GR" dirty="0"/>
            </a:br>
            <a:r>
              <a:rPr lang="el-GR" dirty="0"/>
              <a:t>Αν οι κριτές έδιναν σαν αποτέλεσμα ισοπαλία, νικητές θεωρούνταν και οι δύο.</a:t>
            </a:r>
          </a:p>
        </p:txBody>
      </p:sp>
      <p:sp>
        <p:nvSpPr>
          <p:cNvPr id="5" name="Θέση αριθμού διαφάνειας 4"/>
          <p:cNvSpPr>
            <a:spLocks noGrp="1"/>
          </p:cNvSpPr>
          <p:nvPr>
            <p:ph type="sldNum" sz="quarter" idx="12"/>
          </p:nvPr>
        </p:nvSpPr>
        <p:spPr/>
        <p:txBody>
          <a:bodyPr/>
          <a:lstStyle/>
          <a:p>
            <a:fld id="{98D18766-1880-4D6C-BF9E-240D5B5CC1C9}" type="slidenum">
              <a:rPr lang="el-GR" smtClean="0"/>
              <a:pPr/>
              <a:t>27</a:t>
            </a:fld>
            <a:endParaRPr lang="el-GR" dirty="0"/>
          </a:p>
        </p:txBody>
      </p:sp>
      <p:sp>
        <p:nvSpPr>
          <p:cNvPr id="6" name="Οβάλ 5"/>
          <p:cNvSpPr/>
          <p:nvPr/>
        </p:nvSpPr>
        <p:spPr>
          <a:xfrm>
            <a:off x="839788" y="365125"/>
            <a:ext cx="1087834" cy="1087834"/>
          </a:xfrm>
          <a:prstGeom prst="ellipse">
            <a:avLst/>
          </a:prstGeom>
          <a:blipFill dpi="0" rotWithShape="0">
            <a:blip r:embed="rId3" cstate="print">
              <a:extLst>
                <a:ext uri="{28A0092B-C50C-407E-A947-70E740481C1C}">
                  <a14:useLocalDpi xmlns:a14="http://schemas.microsoft.com/office/drawing/2010/main" xmlns="" val="0"/>
                </a:ext>
              </a:extLst>
            </a:blip>
            <a:srcRect/>
            <a:stretch>
              <a:fillRect/>
            </a:stretch>
          </a:blipFill>
          <a:scene3d>
            <a:camera prst="orthographicFront"/>
            <a:lightRig rig="chilly" dir="t"/>
          </a:scene3d>
          <a:sp3d z="12700" extrusionH="1700" prstMaterial="dkEdge">
            <a:bevelT w="25400" h="6350" prst="softRound"/>
            <a:bevelB w="0" h="0" prst="convex"/>
          </a:sp3d>
        </p:spPr>
        <p:style>
          <a:lnRef idx="1">
            <a:schemeClr val="accent2">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Tree>
    <p:extLst>
      <p:ext uri="{BB962C8B-B14F-4D97-AF65-F5344CB8AC3E}">
        <p14:creationId xmlns:p14="http://schemas.microsoft.com/office/powerpoint/2010/main" xmlns="" val="198548904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p:cNvPicPr>
            <a:picLocks noChangeAspect="1"/>
          </p:cNvPicPr>
          <p:nvPr/>
        </p:nvPicPr>
        <p:blipFill>
          <a:blip r:embed="rId2" cstate="print">
            <a:duotone>
              <a:schemeClr val="bg2">
                <a:shade val="45000"/>
                <a:satMod val="135000"/>
              </a:schemeClr>
              <a:prstClr val="white"/>
            </a:duotone>
          </a:blip>
          <a:stretch>
            <a:fillRect/>
          </a:stretch>
        </p:blipFill>
        <p:spPr>
          <a:xfrm>
            <a:off x="-529" y="-378282"/>
            <a:ext cx="12193057" cy="7614564"/>
          </a:xfrm>
          <a:prstGeom prst="rect">
            <a:avLst/>
          </a:prstGeom>
        </p:spPr>
      </p:pic>
      <p:sp>
        <p:nvSpPr>
          <p:cNvPr id="2" name="Τίτλος 1"/>
          <p:cNvSpPr>
            <a:spLocks noGrp="1"/>
          </p:cNvSpPr>
          <p:nvPr>
            <p:ph type="title"/>
          </p:nvPr>
        </p:nvSpPr>
        <p:spPr/>
        <p:txBody>
          <a:bodyPr/>
          <a:lstStyle/>
          <a:p>
            <a:pPr algn="ctr"/>
            <a:r>
              <a:rPr lang="el-GR" b="1" dirty="0" smtClean="0">
                <a:latin typeface="Bahnschrift Light Condensed" panose="020B0502040204020203" pitchFamily="34" charset="0"/>
              </a:rPr>
              <a:t>Η εορτή του Αγίου Γεωργίου στο Ορτάκιοϊ</a:t>
            </a:r>
            <a:endParaRPr lang="el-GR" b="1" dirty="0"/>
          </a:p>
        </p:txBody>
      </p:sp>
      <p:sp>
        <p:nvSpPr>
          <p:cNvPr id="3" name="Θέση περιεχομένου 2"/>
          <p:cNvSpPr>
            <a:spLocks noGrp="1"/>
          </p:cNvSpPr>
          <p:nvPr>
            <p:ph idx="1"/>
          </p:nvPr>
        </p:nvSpPr>
        <p:spPr>
          <a:xfrm>
            <a:off x="657726" y="1825624"/>
            <a:ext cx="11309685" cy="5032375"/>
          </a:xfrm>
        </p:spPr>
        <p:txBody>
          <a:bodyPr anchor="t">
            <a:normAutofit fontScale="70000" lnSpcReduction="20000"/>
          </a:bodyPr>
          <a:lstStyle/>
          <a:p>
            <a:r>
              <a:rPr lang="el-GR" b="1" dirty="0">
                <a:solidFill>
                  <a:srgbClr val="0070C0"/>
                </a:solidFill>
              </a:rPr>
              <a:t>Το αγώνισμα του </a:t>
            </a:r>
            <a:r>
              <a:rPr lang="el-GR" b="1" dirty="0" smtClean="0">
                <a:solidFill>
                  <a:srgbClr val="0070C0"/>
                </a:solidFill>
              </a:rPr>
              <a:t>δρόμου</a:t>
            </a:r>
            <a:r>
              <a:rPr lang="el-GR" dirty="0" smtClean="0"/>
              <a:t>. Με </a:t>
            </a:r>
            <a:r>
              <a:rPr lang="el-GR" dirty="0"/>
              <a:t>ευθεία γραμμή ορίζονταν η αφετηρία και με πέτρα ή και χόρτα, το σημείο τερματισμού, όπου εκεί μπορούσε να στέκεται και άνθρωπος για να είναι πιο ορατό το </a:t>
            </a:r>
            <a:r>
              <a:rPr lang="el-GR" dirty="0" smtClean="0"/>
              <a:t>σημείο.</a:t>
            </a:r>
            <a:endParaRPr lang="el-GR" dirty="0"/>
          </a:p>
          <a:p>
            <a:endParaRPr lang="el-GR" dirty="0"/>
          </a:p>
          <a:p>
            <a:r>
              <a:rPr lang="el-GR" dirty="0" smtClean="0"/>
              <a:t>Οι </a:t>
            </a:r>
            <a:r>
              <a:rPr lang="el-GR" dirty="0"/>
              <a:t>συμμετέχοντες είναι συνήθως παιδιά και έφηβοι και ο κόσμος τους επευφημούσε, βλέποντας την προσπάθειά τους</a:t>
            </a:r>
            <a:r>
              <a:rPr lang="el-GR" dirty="0" smtClean="0"/>
              <a:t>.</a:t>
            </a:r>
          </a:p>
          <a:p>
            <a:endParaRPr lang="el-GR" dirty="0"/>
          </a:p>
          <a:p>
            <a:r>
              <a:rPr lang="el-GR" dirty="0"/>
              <a:t>Μερικές φορές το αγώνισμα γίνεται με τους αθλητές να τρέχουν κρατώντας βαριές πέτρες. Το αγώνισμα είναι μετεξέλιξη του αρχαίου αγωνίσματος δρόμου οπλιτών, όπου έτρεχαν οπλίτες κρατώντας τον οπλισμό τους</a:t>
            </a:r>
            <a:r>
              <a:rPr lang="el-GR" dirty="0" smtClean="0"/>
              <a:t>.</a:t>
            </a:r>
          </a:p>
          <a:p>
            <a:endParaRPr lang="el-GR" dirty="0"/>
          </a:p>
          <a:p>
            <a:r>
              <a:rPr lang="el-GR" dirty="0"/>
              <a:t>Σειρά έχει το </a:t>
            </a:r>
            <a:r>
              <a:rPr lang="el-GR" b="1" dirty="0">
                <a:solidFill>
                  <a:srgbClr val="0070C0"/>
                </a:solidFill>
              </a:rPr>
              <a:t>άλμα</a:t>
            </a:r>
            <a:r>
              <a:rPr lang="el-GR" dirty="0"/>
              <a:t>, όπου γίνεται χάραγμα γραμμής και τοποθετείτε ένα ξύλο που είναι ο βατήρας για τους αθλητές, ενώ ο χώρος που πέφτουν όταν κάνουν το άλμα είναι ένα σκάμμα. Νικητής είναι όποιος φτάσει πιο μακριά</a:t>
            </a:r>
            <a:r>
              <a:rPr lang="el-GR" dirty="0" smtClean="0"/>
              <a:t>.</a:t>
            </a:r>
          </a:p>
          <a:p>
            <a:endParaRPr lang="el-GR" dirty="0"/>
          </a:p>
          <a:p>
            <a:r>
              <a:rPr lang="el-GR" dirty="0"/>
              <a:t>Μετά γίνεται το αγώνισμα της </a:t>
            </a:r>
            <a:r>
              <a:rPr lang="el-GR" b="1" dirty="0">
                <a:solidFill>
                  <a:srgbClr val="0070C0"/>
                </a:solidFill>
              </a:rPr>
              <a:t>δισκοβολίας</a:t>
            </a:r>
            <a:r>
              <a:rPr lang="el-GR" dirty="0"/>
              <a:t>, όπου αντί για δίσκο χρησιμοποιούσαν πέτρα σε σχήμα σφαίρας με βάρος ανάλογο με την ηλικία των αθλητών και νικητή όποιον την πετάξει πιο μακριά με το δεξί του χέρι, από τη βαλβίδα.</a:t>
            </a:r>
            <a:br>
              <a:rPr lang="el-GR" dirty="0"/>
            </a:br>
            <a:endParaRPr lang="el-GR" dirty="0"/>
          </a:p>
        </p:txBody>
      </p:sp>
      <p:sp>
        <p:nvSpPr>
          <p:cNvPr id="5" name="Θέση αριθμού διαφάνειας 4"/>
          <p:cNvSpPr>
            <a:spLocks noGrp="1"/>
          </p:cNvSpPr>
          <p:nvPr>
            <p:ph type="sldNum" sz="quarter" idx="12"/>
          </p:nvPr>
        </p:nvSpPr>
        <p:spPr/>
        <p:txBody>
          <a:bodyPr/>
          <a:lstStyle/>
          <a:p>
            <a:fld id="{98D18766-1880-4D6C-BF9E-240D5B5CC1C9}" type="slidenum">
              <a:rPr lang="el-GR" smtClean="0"/>
              <a:pPr/>
              <a:t>28</a:t>
            </a:fld>
            <a:endParaRPr lang="el-GR"/>
          </a:p>
        </p:txBody>
      </p:sp>
      <p:sp>
        <p:nvSpPr>
          <p:cNvPr id="6" name="Οβάλ 5"/>
          <p:cNvSpPr/>
          <p:nvPr/>
        </p:nvSpPr>
        <p:spPr>
          <a:xfrm>
            <a:off x="839788" y="365125"/>
            <a:ext cx="1087834" cy="1087834"/>
          </a:xfrm>
          <a:prstGeom prst="ellipse">
            <a:avLst/>
          </a:prstGeom>
          <a:blipFill dpi="0" rotWithShape="0">
            <a:blip r:embed="rId3" cstate="print">
              <a:extLst>
                <a:ext uri="{28A0092B-C50C-407E-A947-70E740481C1C}">
                  <a14:useLocalDpi xmlns:a14="http://schemas.microsoft.com/office/drawing/2010/main" xmlns="" val="0"/>
                </a:ext>
              </a:extLst>
            </a:blip>
            <a:srcRect/>
            <a:stretch>
              <a:fillRect/>
            </a:stretch>
          </a:blipFill>
          <a:scene3d>
            <a:camera prst="orthographicFront"/>
            <a:lightRig rig="chilly" dir="t"/>
          </a:scene3d>
          <a:sp3d z="12700" extrusionH="1700" prstMaterial="dkEdge">
            <a:bevelT w="25400" h="6350" prst="softRound"/>
            <a:bevelB w="0" h="0" prst="convex"/>
          </a:sp3d>
        </p:spPr>
        <p:style>
          <a:lnRef idx="1">
            <a:schemeClr val="accent2">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Tree>
    <p:extLst>
      <p:ext uri="{BB962C8B-B14F-4D97-AF65-F5344CB8AC3E}">
        <p14:creationId xmlns:p14="http://schemas.microsoft.com/office/powerpoint/2010/main" xmlns="" val="336704812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p:cNvPicPr>
            <a:picLocks noChangeAspect="1"/>
          </p:cNvPicPr>
          <p:nvPr/>
        </p:nvPicPr>
        <p:blipFill>
          <a:blip r:embed="rId2" cstate="print">
            <a:duotone>
              <a:schemeClr val="bg2">
                <a:shade val="45000"/>
                <a:satMod val="135000"/>
              </a:schemeClr>
              <a:prstClr val="white"/>
            </a:duotone>
          </a:blip>
          <a:stretch>
            <a:fillRect/>
          </a:stretch>
        </p:blipFill>
        <p:spPr>
          <a:xfrm>
            <a:off x="-529" y="-378282"/>
            <a:ext cx="12193057" cy="7614564"/>
          </a:xfrm>
          <a:prstGeom prst="rect">
            <a:avLst/>
          </a:prstGeom>
        </p:spPr>
      </p:pic>
      <p:sp>
        <p:nvSpPr>
          <p:cNvPr id="2" name="Τίτλος 1"/>
          <p:cNvSpPr>
            <a:spLocks noGrp="1"/>
          </p:cNvSpPr>
          <p:nvPr>
            <p:ph type="title"/>
          </p:nvPr>
        </p:nvSpPr>
        <p:spPr/>
        <p:txBody>
          <a:bodyPr/>
          <a:lstStyle/>
          <a:p>
            <a:pPr algn="ctr"/>
            <a:r>
              <a:rPr lang="el-GR" b="1" dirty="0" smtClean="0">
                <a:latin typeface="Bahnschrift Light Condensed" panose="020B0502040204020203" pitchFamily="34" charset="0"/>
              </a:rPr>
              <a:t>Η εορτή του Αγίου Γεωργίου στο Ορτάκιοϊ</a:t>
            </a:r>
            <a:endParaRPr lang="el-GR" b="1" dirty="0"/>
          </a:p>
        </p:txBody>
      </p:sp>
      <p:sp>
        <p:nvSpPr>
          <p:cNvPr id="3" name="Θέση περιεχομένου 2"/>
          <p:cNvSpPr>
            <a:spLocks noGrp="1"/>
          </p:cNvSpPr>
          <p:nvPr>
            <p:ph idx="1"/>
          </p:nvPr>
        </p:nvSpPr>
        <p:spPr>
          <a:xfrm>
            <a:off x="657726" y="1825624"/>
            <a:ext cx="11309685" cy="5032375"/>
          </a:xfrm>
        </p:spPr>
        <p:txBody>
          <a:bodyPr anchor="t">
            <a:normAutofit fontScale="55000" lnSpcReduction="20000"/>
          </a:bodyPr>
          <a:lstStyle/>
          <a:p>
            <a:pPr algn="just"/>
            <a:r>
              <a:rPr lang="el-GR" dirty="0"/>
              <a:t>Ακολουθούσε το άθλημα του </a:t>
            </a:r>
            <a:r>
              <a:rPr lang="el-GR" b="1" dirty="0">
                <a:solidFill>
                  <a:srgbClr val="0070C0"/>
                </a:solidFill>
              </a:rPr>
              <a:t>ακοντισμού</a:t>
            </a:r>
            <a:r>
              <a:rPr lang="el-GR" dirty="0"/>
              <a:t>, τζιρίτι όπως το έλεγαν στα τούρκικα. Γίνονταν χρήση ακοντίου που ήταν λεπτή ράβδος</a:t>
            </a:r>
            <a:r>
              <a:rPr lang="el-GR" dirty="0" smtClean="0"/>
              <a:t>.</a:t>
            </a:r>
          </a:p>
          <a:p>
            <a:pPr algn="just"/>
            <a:endParaRPr lang="el-GR" dirty="0"/>
          </a:p>
          <a:p>
            <a:pPr algn="just"/>
            <a:r>
              <a:rPr lang="el-GR" dirty="0"/>
              <a:t>Τελευταίο είναι το αγώνισμα της </a:t>
            </a:r>
            <a:r>
              <a:rPr lang="el-GR" b="1" dirty="0">
                <a:solidFill>
                  <a:srgbClr val="0070C0"/>
                </a:solidFill>
              </a:rPr>
              <a:t>πυγμαχίας</a:t>
            </a:r>
            <a:r>
              <a:rPr lang="el-GR" dirty="0"/>
              <a:t>, το πιο φοβερό αφού συχνά οδηγούσε σε τραυματισμούς. Και αυτό λόγω των επιπτώσεων που είχε στους αθλητές, δεν διεξάγονταν πάντα στις γιορτές του Αγίου Γεωργίου, αφού αρκετοί έχαναν δόντια, μάτωναν οι μύτες τους και γενικά τραυματίζονταν</a:t>
            </a:r>
            <a:r>
              <a:rPr lang="el-GR" dirty="0" smtClean="0"/>
              <a:t>.</a:t>
            </a:r>
          </a:p>
          <a:p>
            <a:pPr algn="just"/>
            <a:endParaRPr lang="el-GR" dirty="0"/>
          </a:p>
          <a:p>
            <a:pPr algn="just"/>
            <a:r>
              <a:rPr lang="el-GR" dirty="0"/>
              <a:t>Ο αγώνας τελείωνε όταν ο ένας από τους δύο αγωνιζόμενους αποχωρούσε ή δήλωνε προφορικά την ήττα του. Ακόντιο και πυγμαχία δεν γίνονταν πάντα στη γιορτή του Αγίου Γεωργίου λόγω του κινδύνου που είχαν</a:t>
            </a:r>
            <a:r>
              <a:rPr lang="el-GR" dirty="0" smtClean="0"/>
              <a:t>.</a:t>
            </a:r>
          </a:p>
          <a:p>
            <a:pPr algn="just"/>
            <a:endParaRPr lang="el-GR" dirty="0"/>
          </a:p>
          <a:p>
            <a:pPr algn="just"/>
            <a:r>
              <a:rPr lang="el-GR" dirty="0"/>
              <a:t>Όταν τελείωνε η θρησκευτική και αθλητική γιορτή στο χώρο που ήταν το παρεκκλήσι και γίνονταν και οι αγώνες, ο καντηλανάφτης χτυπούσε ένα ξύλινο σήμαντρο και καλούσε για φαγητό, όλοι πήγαιναν με μπροστά τους νικητές των αγώνων, κάτω από τα δέντρα κάθονταν στη γη, γίνονταν παρέες και </a:t>
            </a:r>
            <a:r>
              <a:rPr lang="el-GR" dirty="0" smtClean="0"/>
              <a:t>συζητούσαν. </a:t>
            </a:r>
          </a:p>
          <a:p>
            <a:pPr algn="just"/>
            <a:endParaRPr lang="el-GR" dirty="0"/>
          </a:p>
          <a:p>
            <a:pPr algn="just"/>
            <a:r>
              <a:rPr lang="el-GR" dirty="0" smtClean="0"/>
              <a:t>Ένα </a:t>
            </a:r>
            <a:r>
              <a:rPr lang="el-GR" dirty="0"/>
              <a:t>από τα θέματα ήταν οι αγώνες που μόλις είχαν τελειώσει, οι νικητές μιλούσαν για τα κατορθώματά τους και ακολούθως ξεκινούσε η μουσική και γλεντούσαν. Όπως έλεγαν έτσι έκαναν και οι αρχαίοι μετά τους αγώνες, κάνοντας τις ολυμπιακές σπονδές. Οι νικητές που ήταν στην προσοχή των υπολοίπων πανηγυριστών γιόρταζαν τη νίκη τους με επινίκια συμπόσια</a:t>
            </a:r>
            <a:r>
              <a:rPr lang="el-GR" dirty="0" smtClean="0"/>
              <a:t>.</a:t>
            </a:r>
          </a:p>
          <a:p>
            <a:pPr algn="just"/>
            <a:endParaRPr lang="el-GR" dirty="0"/>
          </a:p>
          <a:p>
            <a:pPr algn="just"/>
            <a:r>
              <a:rPr lang="el-GR" dirty="0"/>
              <a:t>Μετά αφού είχαν φάει, άνδρες και γυναίκες με συνοδεία μουσικής χόρευαν με πολύ τέχνη και τάξη το συρτό χορό</a:t>
            </a:r>
            <a:r>
              <a:rPr lang="el-GR" dirty="0" smtClean="0"/>
              <a:t>.</a:t>
            </a:r>
          </a:p>
          <a:p>
            <a:pPr algn="just"/>
            <a:endParaRPr lang="el-GR" dirty="0"/>
          </a:p>
          <a:p>
            <a:pPr algn="just"/>
            <a:r>
              <a:rPr lang="el-GR" dirty="0"/>
              <a:t>Το βραδάκι επέστρεφαν στην πόλη και οι διασκεδάσεις μεταφέρονταν στα σπίτια και έτσι έληγε αυτή η σημαντικότατη εθνική και θρησκευτική πανήγυρις.</a:t>
            </a:r>
          </a:p>
          <a:p>
            <a:endParaRPr lang="el-GR" dirty="0"/>
          </a:p>
        </p:txBody>
      </p:sp>
      <p:sp>
        <p:nvSpPr>
          <p:cNvPr id="5" name="Θέση αριθμού διαφάνειας 4"/>
          <p:cNvSpPr>
            <a:spLocks noGrp="1"/>
          </p:cNvSpPr>
          <p:nvPr>
            <p:ph type="sldNum" sz="quarter" idx="12"/>
          </p:nvPr>
        </p:nvSpPr>
        <p:spPr/>
        <p:txBody>
          <a:bodyPr/>
          <a:lstStyle/>
          <a:p>
            <a:fld id="{98D18766-1880-4D6C-BF9E-240D5B5CC1C9}" type="slidenum">
              <a:rPr lang="el-GR" smtClean="0"/>
              <a:pPr/>
              <a:t>29</a:t>
            </a:fld>
            <a:endParaRPr lang="el-GR"/>
          </a:p>
        </p:txBody>
      </p:sp>
      <p:sp>
        <p:nvSpPr>
          <p:cNvPr id="6" name="Οβάλ 5"/>
          <p:cNvSpPr/>
          <p:nvPr/>
        </p:nvSpPr>
        <p:spPr>
          <a:xfrm>
            <a:off x="839788" y="365125"/>
            <a:ext cx="1087834" cy="1087834"/>
          </a:xfrm>
          <a:prstGeom prst="ellipse">
            <a:avLst/>
          </a:prstGeom>
          <a:blipFill dpi="0" rotWithShape="0">
            <a:blip r:embed="rId3" cstate="print">
              <a:extLst>
                <a:ext uri="{28A0092B-C50C-407E-A947-70E740481C1C}">
                  <a14:useLocalDpi xmlns:a14="http://schemas.microsoft.com/office/drawing/2010/main" xmlns="" val="0"/>
                </a:ext>
              </a:extLst>
            </a:blip>
            <a:srcRect/>
            <a:stretch>
              <a:fillRect/>
            </a:stretch>
          </a:blipFill>
          <a:scene3d>
            <a:camera prst="orthographicFront"/>
            <a:lightRig rig="chilly" dir="t"/>
          </a:scene3d>
          <a:sp3d z="12700" extrusionH="1700" prstMaterial="dkEdge">
            <a:bevelT w="25400" h="6350" prst="softRound"/>
            <a:bevelB w="0" h="0" prst="convex"/>
          </a:sp3d>
        </p:spPr>
        <p:style>
          <a:lnRef idx="1">
            <a:schemeClr val="accent2">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Tree>
    <p:extLst>
      <p:ext uri="{BB962C8B-B14F-4D97-AF65-F5344CB8AC3E}">
        <p14:creationId xmlns:p14="http://schemas.microsoft.com/office/powerpoint/2010/main" xmlns="" val="12876808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p:cNvPicPr>
            <a:picLocks noChangeAspect="1"/>
          </p:cNvPicPr>
          <p:nvPr/>
        </p:nvPicPr>
        <p:blipFill>
          <a:blip r:embed="rId2" cstate="print">
            <a:duotone>
              <a:schemeClr val="bg2">
                <a:shade val="45000"/>
                <a:satMod val="135000"/>
              </a:schemeClr>
              <a:prstClr val="white"/>
            </a:duotone>
          </a:blip>
          <a:stretch>
            <a:fillRect/>
          </a:stretch>
        </p:blipFill>
        <p:spPr>
          <a:xfrm>
            <a:off x="-529" y="-378282"/>
            <a:ext cx="12193057" cy="7614564"/>
          </a:xfrm>
          <a:prstGeom prst="rect">
            <a:avLst/>
          </a:prstGeom>
        </p:spPr>
      </p:pic>
      <p:sp>
        <p:nvSpPr>
          <p:cNvPr id="2" name="Τίτλος 1"/>
          <p:cNvSpPr>
            <a:spLocks noGrp="1"/>
          </p:cNvSpPr>
          <p:nvPr>
            <p:ph type="title"/>
          </p:nvPr>
        </p:nvSpPr>
        <p:spPr/>
        <p:txBody>
          <a:bodyPr>
            <a:normAutofit/>
          </a:bodyPr>
          <a:lstStyle/>
          <a:p>
            <a:pPr algn="ctr"/>
            <a:r>
              <a:rPr lang="el-GR" sz="6600" b="1" dirty="0" smtClean="0">
                <a:latin typeface="Bahnschrift Light Condensed" panose="020B0502040204020203" pitchFamily="34" charset="0"/>
              </a:rPr>
              <a:t>Γεωγραφικά Στοιχεία</a:t>
            </a:r>
          </a:p>
        </p:txBody>
      </p:sp>
      <p:pic>
        <p:nvPicPr>
          <p:cNvPr id="5" name="Θέση περιεχομένου 4"/>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2762249" y="2185712"/>
            <a:ext cx="6667500" cy="4191000"/>
          </a:xfrm>
          <a:prstGeom prst="rect">
            <a:avLst/>
          </a:prstGeom>
          <a:ln>
            <a:noFill/>
          </a:ln>
          <a:effectLst>
            <a:outerShdw blurRad="292100" dist="139700" dir="2700000" algn="tl" rotWithShape="0">
              <a:srgbClr val="333333">
                <a:alpha val="65000"/>
              </a:srgbClr>
            </a:outerShdw>
          </a:effectLst>
        </p:spPr>
      </p:pic>
      <p:sp>
        <p:nvSpPr>
          <p:cNvPr id="3" name="Θέση αριθμού διαφάνειας 2"/>
          <p:cNvSpPr>
            <a:spLocks noGrp="1"/>
          </p:cNvSpPr>
          <p:nvPr>
            <p:ph type="sldNum" sz="quarter" idx="12"/>
          </p:nvPr>
        </p:nvSpPr>
        <p:spPr/>
        <p:txBody>
          <a:bodyPr/>
          <a:lstStyle/>
          <a:p>
            <a:fld id="{98D18766-1880-4D6C-BF9E-240D5B5CC1C9}" type="slidenum">
              <a:rPr lang="el-GR" smtClean="0"/>
              <a:pPr/>
              <a:t>3</a:t>
            </a:fld>
            <a:endParaRPr lang="el-GR"/>
          </a:p>
        </p:txBody>
      </p:sp>
    </p:spTree>
    <p:extLst>
      <p:ext uri="{BB962C8B-B14F-4D97-AF65-F5344CB8AC3E}">
        <p14:creationId xmlns:p14="http://schemas.microsoft.com/office/powerpoint/2010/main" xmlns="" val="221660166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αριθμού διαφάνειας 1"/>
          <p:cNvSpPr>
            <a:spLocks noGrp="1"/>
          </p:cNvSpPr>
          <p:nvPr>
            <p:ph type="sldNum" sz="quarter" idx="12"/>
          </p:nvPr>
        </p:nvSpPr>
        <p:spPr/>
        <p:txBody>
          <a:bodyPr/>
          <a:lstStyle/>
          <a:p>
            <a:fld id="{98D18766-1880-4D6C-BF9E-240D5B5CC1C9}" type="slidenum">
              <a:rPr lang="el-GR" smtClean="0"/>
              <a:pPr/>
              <a:t>30</a:t>
            </a:fld>
            <a:endParaRPr lang="el-GR"/>
          </a:p>
        </p:txBody>
      </p:sp>
      <p:pic>
        <p:nvPicPr>
          <p:cNvPr id="3" name="Εικόνα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100003"/>
            <a:ext cx="4422710" cy="6740976"/>
          </a:xfrm>
          <a:prstGeom prst="rect">
            <a:avLst/>
          </a:prstGeom>
        </p:spPr>
      </p:pic>
      <p:pic>
        <p:nvPicPr>
          <p:cNvPr id="4" name="Εικόνα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695240" y="1551266"/>
            <a:ext cx="7071004" cy="3431282"/>
          </a:xfrm>
          <a:prstGeom prst="rect">
            <a:avLst/>
          </a:prstGeom>
        </p:spPr>
      </p:pic>
    </p:spTree>
    <p:extLst>
      <p:ext uri="{BB962C8B-B14F-4D97-AF65-F5344CB8AC3E}">
        <p14:creationId xmlns:p14="http://schemas.microsoft.com/office/powerpoint/2010/main" xmlns="" val="319799882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Εικόνα 6"/>
          <p:cNvPicPr>
            <a:picLocks noChangeAspect="1"/>
          </p:cNvPicPr>
          <p:nvPr/>
        </p:nvPicPr>
        <p:blipFill>
          <a:blip r:embed="rId2" cstate="print">
            <a:duotone>
              <a:schemeClr val="bg2">
                <a:shade val="45000"/>
                <a:satMod val="135000"/>
              </a:schemeClr>
              <a:prstClr val="white"/>
            </a:duotone>
          </a:blip>
          <a:stretch>
            <a:fillRect/>
          </a:stretch>
        </p:blipFill>
        <p:spPr>
          <a:xfrm>
            <a:off x="-529" y="-378282"/>
            <a:ext cx="12193057" cy="7614564"/>
          </a:xfrm>
          <a:prstGeom prst="rect">
            <a:avLst/>
          </a:prstGeom>
        </p:spPr>
      </p:pic>
      <p:sp>
        <p:nvSpPr>
          <p:cNvPr id="2" name="Τίτλος 1"/>
          <p:cNvSpPr>
            <a:spLocks noGrp="1"/>
          </p:cNvSpPr>
          <p:nvPr>
            <p:ph type="title"/>
          </p:nvPr>
        </p:nvSpPr>
        <p:spPr/>
        <p:txBody>
          <a:bodyPr>
            <a:normAutofit/>
          </a:bodyPr>
          <a:lstStyle/>
          <a:p>
            <a:pPr algn="ctr"/>
            <a:r>
              <a:rPr lang="el-GR" b="1" dirty="0" smtClean="0">
                <a:latin typeface="Bahnschrift Light Condensed" panose="020B0502040204020203" pitchFamily="34" charset="0"/>
              </a:rPr>
              <a:t>Σύγκριση </a:t>
            </a:r>
            <a:r>
              <a:rPr lang="el-GR" b="1" dirty="0">
                <a:latin typeface="Bahnschrift Light Condensed" panose="020B0502040204020203" pitchFamily="34" charset="0"/>
              </a:rPr>
              <a:t>Ορτάκιοϊ - Αντάπαζαρ</a:t>
            </a:r>
          </a:p>
        </p:txBody>
      </p:sp>
      <p:sp>
        <p:nvSpPr>
          <p:cNvPr id="3" name="Θέση κειμένου 2"/>
          <p:cNvSpPr>
            <a:spLocks noGrp="1"/>
          </p:cNvSpPr>
          <p:nvPr>
            <p:ph type="body" idx="1"/>
          </p:nvPr>
        </p:nvSpPr>
        <p:spPr/>
        <p:txBody>
          <a:bodyPr/>
          <a:lstStyle/>
          <a:p>
            <a:pPr algn="ctr"/>
            <a:r>
              <a:rPr lang="el-GR" dirty="0"/>
              <a:t>Ορτάκιοϊ</a:t>
            </a:r>
          </a:p>
        </p:txBody>
      </p:sp>
      <p:sp>
        <p:nvSpPr>
          <p:cNvPr id="4" name="Θέση περιεχομένου 3"/>
          <p:cNvSpPr>
            <a:spLocks noGrp="1"/>
          </p:cNvSpPr>
          <p:nvPr>
            <p:ph sz="half" idx="2"/>
          </p:nvPr>
        </p:nvSpPr>
        <p:spPr/>
        <p:txBody>
          <a:bodyPr/>
          <a:lstStyle/>
          <a:p>
            <a:r>
              <a:rPr lang="el-GR" dirty="0" smtClean="0"/>
              <a:t>Συντηρητικό </a:t>
            </a:r>
          </a:p>
          <a:p>
            <a:r>
              <a:rPr lang="el-GR" dirty="0" smtClean="0"/>
              <a:t>Εσωστρεφές</a:t>
            </a:r>
          </a:p>
          <a:p>
            <a:r>
              <a:rPr lang="el-GR" dirty="0" smtClean="0"/>
              <a:t>Πιστό στις παραδόσεις</a:t>
            </a:r>
          </a:p>
          <a:p>
            <a:r>
              <a:rPr lang="el-GR" dirty="0" smtClean="0"/>
              <a:t>Αμιγώς χριστιανικό</a:t>
            </a:r>
          </a:p>
          <a:p>
            <a:r>
              <a:rPr lang="el-GR" dirty="0" smtClean="0"/>
              <a:t>Ελληνικά (λόγια) μιλούσαν οι Έλληνες</a:t>
            </a:r>
          </a:p>
        </p:txBody>
      </p:sp>
      <p:sp>
        <p:nvSpPr>
          <p:cNvPr id="5" name="Θέση κειμένου 4"/>
          <p:cNvSpPr>
            <a:spLocks noGrp="1"/>
          </p:cNvSpPr>
          <p:nvPr>
            <p:ph type="body" sz="quarter" idx="3"/>
          </p:nvPr>
        </p:nvSpPr>
        <p:spPr/>
        <p:txBody>
          <a:bodyPr/>
          <a:lstStyle/>
          <a:p>
            <a:pPr algn="ctr"/>
            <a:r>
              <a:rPr lang="el-GR" dirty="0"/>
              <a:t>Αντάπαζαρ</a:t>
            </a:r>
          </a:p>
        </p:txBody>
      </p:sp>
      <p:sp>
        <p:nvSpPr>
          <p:cNvPr id="6" name="Θέση περιεχομένου 5"/>
          <p:cNvSpPr>
            <a:spLocks noGrp="1"/>
          </p:cNvSpPr>
          <p:nvPr>
            <p:ph sz="quarter" idx="4"/>
          </p:nvPr>
        </p:nvSpPr>
        <p:spPr>
          <a:xfrm>
            <a:off x="6172200" y="2505075"/>
            <a:ext cx="5183188" cy="4063676"/>
          </a:xfrm>
        </p:spPr>
        <p:txBody>
          <a:bodyPr>
            <a:normAutofit fontScale="92500" lnSpcReduction="10000"/>
          </a:bodyPr>
          <a:lstStyle/>
          <a:p>
            <a:r>
              <a:rPr lang="el-GR" dirty="0" smtClean="0"/>
              <a:t>Κοσμοπολίτικο</a:t>
            </a:r>
          </a:p>
          <a:p>
            <a:r>
              <a:rPr lang="el-GR" dirty="0" smtClean="0"/>
              <a:t>Πολυπολιτισμικό</a:t>
            </a:r>
          </a:p>
          <a:p>
            <a:r>
              <a:rPr lang="el-GR" dirty="0" smtClean="0"/>
              <a:t>Τυπικό κομμάτι της Οθωμανικής αυτοκρατορίας</a:t>
            </a:r>
          </a:p>
          <a:p>
            <a:r>
              <a:rPr lang="el-GR" dirty="0" smtClean="0"/>
              <a:t>Μωσαϊκό θρησκειών</a:t>
            </a:r>
          </a:p>
          <a:p>
            <a:r>
              <a:rPr lang="el-GR" dirty="0" smtClean="0"/>
              <a:t>Τουρκόφωνοι οι περισσότεροι Ρωμιοί </a:t>
            </a:r>
          </a:p>
          <a:p>
            <a:pPr marL="0" indent="0" algn="ctr">
              <a:buNone/>
            </a:pPr>
            <a:r>
              <a:rPr lang="el-GR" sz="2400" dirty="0" smtClean="0"/>
              <a:t>(παρόλο που στην πόλη υπήρχαν 3 ελληνικά σχολεία, 1 νηπιαγωγείο και  από 1 δημοτικό για αγόρια και κορίτσια)</a:t>
            </a:r>
            <a:endParaRPr lang="el-GR" dirty="0"/>
          </a:p>
          <a:p>
            <a:pPr marL="0" indent="0" algn="ctr">
              <a:buNone/>
            </a:pPr>
            <a:endParaRPr lang="el-GR" sz="2400" dirty="0" smtClean="0"/>
          </a:p>
        </p:txBody>
      </p:sp>
      <p:sp>
        <p:nvSpPr>
          <p:cNvPr id="8" name="Θέση αριθμού διαφάνειας 7"/>
          <p:cNvSpPr>
            <a:spLocks noGrp="1"/>
          </p:cNvSpPr>
          <p:nvPr>
            <p:ph type="sldNum" sz="quarter" idx="12"/>
          </p:nvPr>
        </p:nvSpPr>
        <p:spPr/>
        <p:txBody>
          <a:bodyPr/>
          <a:lstStyle/>
          <a:p>
            <a:fld id="{98D18766-1880-4D6C-BF9E-240D5B5CC1C9}" type="slidenum">
              <a:rPr lang="el-GR" smtClean="0"/>
              <a:pPr/>
              <a:t>31</a:t>
            </a:fld>
            <a:endParaRPr lang="el-GR"/>
          </a:p>
        </p:txBody>
      </p:sp>
      <p:sp>
        <p:nvSpPr>
          <p:cNvPr id="9" name="Οβάλ 8"/>
          <p:cNvSpPr/>
          <p:nvPr/>
        </p:nvSpPr>
        <p:spPr>
          <a:xfrm>
            <a:off x="839788" y="365125"/>
            <a:ext cx="1087834" cy="1087834"/>
          </a:xfrm>
          <a:prstGeom prst="ellipse">
            <a:avLst/>
          </a:prstGeom>
          <a:blipFill dpi="0" rotWithShape="0">
            <a:blip r:embed="rId3" cstate="print">
              <a:extLst>
                <a:ext uri="{28A0092B-C50C-407E-A947-70E740481C1C}">
                  <a14:useLocalDpi xmlns:a14="http://schemas.microsoft.com/office/drawing/2010/main" xmlns="" val="0"/>
                </a:ext>
              </a:extLst>
            </a:blip>
            <a:srcRect/>
            <a:stretch>
              <a:fillRect/>
            </a:stretch>
          </a:blipFill>
          <a:scene3d>
            <a:camera prst="orthographicFront"/>
            <a:lightRig rig="chilly" dir="t"/>
          </a:scene3d>
          <a:sp3d z="12700" extrusionH="1700" prstMaterial="dkEdge">
            <a:bevelT w="25400" h="6350" prst="softRound"/>
            <a:bevelB w="0" h="0" prst="convex"/>
          </a:sp3d>
        </p:spPr>
        <p:style>
          <a:lnRef idx="1">
            <a:schemeClr val="accent2">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Tree>
    <p:extLst>
      <p:ext uri="{BB962C8B-B14F-4D97-AF65-F5344CB8AC3E}">
        <p14:creationId xmlns:p14="http://schemas.microsoft.com/office/powerpoint/2010/main" xmlns="" val="132522170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p:cNvPicPr>
            <a:picLocks noChangeAspect="1"/>
          </p:cNvPicPr>
          <p:nvPr/>
        </p:nvPicPr>
        <p:blipFill>
          <a:blip r:embed="rId2" cstate="print">
            <a:duotone>
              <a:schemeClr val="bg2">
                <a:shade val="45000"/>
                <a:satMod val="135000"/>
              </a:schemeClr>
              <a:prstClr val="white"/>
            </a:duotone>
          </a:blip>
          <a:stretch>
            <a:fillRect/>
          </a:stretch>
        </p:blipFill>
        <p:spPr>
          <a:xfrm>
            <a:off x="-529" y="-378282"/>
            <a:ext cx="12193057" cy="7614564"/>
          </a:xfrm>
          <a:prstGeom prst="rect">
            <a:avLst/>
          </a:prstGeom>
        </p:spPr>
      </p:pic>
      <p:sp>
        <p:nvSpPr>
          <p:cNvPr id="2" name="Τίτλος 1"/>
          <p:cNvSpPr>
            <a:spLocks noGrp="1"/>
          </p:cNvSpPr>
          <p:nvPr>
            <p:ph type="title"/>
          </p:nvPr>
        </p:nvSpPr>
        <p:spPr/>
        <p:txBody>
          <a:bodyPr/>
          <a:lstStyle/>
          <a:p>
            <a:pPr algn="ctr"/>
            <a:r>
              <a:rPr lang="el-GR" b="1" dirty="0" smtClean="0">
                <a:latin typeface="Bahnschrift Light Condensed" panose="020B0502040204020203" pitchFamily="34" charset="0"/>
              </a:rPr>
              <a:t>Η θρησκευτική ζωή των κατοίκων</a:t>
            </a:r>
            <a:endParaRPr lang="el-GR" b="1" dirty="0"/>
          </a:p>
        </p:txBody>
      </p:sp>
      <p:sp>
        <p:nvSpPr>
          <p:cNvPr id="3" name="Θέση περιεχομένου 2"/>
          <p:cNvSpPr>
            <a:spLocks noGrp="1"/>
          </p:cNvSpPr>
          <p:nvPr>
            <p:ph idx="1"/>
          </p:nvPr>
        </p:nvSpPr>
        <p:spPr>
          <a:xfrm>
            <a:off x="657726" y="1825624"/>
            <a:ext cx="11309685" cy="5032375"/>
          </a:xfrm>
        </p:spPr>
        <p:txBody>
          <a:bodyPr anchor="t">
            <a:normAutofit fontScale="85000" lnSpcReduction="20000"/>
          </a:bodyPr>
          <a:lstStyle/>
          <a:p>
            <a:r>
              <a:rPr lang="el-GR" dirty="0" smtClean="0"/>
              <a:t>Οι παπάδες λειτουργούσαν στα </a:t>
            </a:r>
            <a:r>
              <a:rPr lang="el-GR" b="1" dirty="0" smtClean="0">
                <a:solidFill>
                  <a:srgbClr val="C00000"/>
                </a:solidFill>
              </a:rPr>
              <a:t>Ελληνικά</a:t>
            </a:r>
            <a:r>
              <a:rPr lang="el-GR" dirty="0" smtClean="0"/>
              <a:t>, διάβαζαν όμως το Ευαγγέλιο στα </a:t>
            </a:r>
            <a:r>
              <a:rPr lang="el-GR" b="1" dirty="0">
                <a:solidFill>
                  <a:srgbClr val="C00000"/>
                </a:solidFill>
              </a:rPr>
              <a:t>Τουρκικά</a:t>
            </a:r>
            <a:r>
              <a:rPr lang="el-GR" dirty="0" smtClean="0"/>
              <a:t> για να καταλαβαίνει ο απλός κόσμος. </a:t>
            </a:r>
          </a:p>
          <a:p>
            <a:endParaRPr lang="el-GR" dirty="0" smtClean="0"/>
          </a:p>
          <a:p>
            <a:r>
              <a:rPr lang="el-GR" dirty="0" smtClean="0"/>
              <a:t>Καραμανλίδικα (Τουρκικά γραμμένα στο ελληνικό αλφάβητο)  ήταν και τα βιβλία που διάβαζαν οι Έλληνες του Αντάπαζαρ (όσοι τουλάχιστον ήξεραν να διαβάζουν …)</a:t>
            </a:r>
          </a:p>
          <a:p>
            <a:endParaRPr lang="el-GR" b="0" dirty="0" smtClean="0">
              <a:effectLst/>
            </a:endParaRPr>
          </a:p>
          <a:p>
            <a:r>
              <a:rPr lang="el-GR" dirty="0" smtClean="0"/>
              <a:t>Μια φορά το χρόνο μαζεύονταν οι άνδρες της κοινότητας στην εκκλησία για να εκλέξουν δύο μουχτάρηδες, έναν για κάθε ρωμαίικη συνοικία, τους αζάδες, τους δημογέροντες και τις σχολικές εφορείες.</a:t>
            </a:r>
          </a:p>
          <a:p>
            <a:endParaRPr lang="el-GR" dirty="0"/>
          </a:p>
          <a:p>
            <a:r>
              <a:rPr lang="el-GR" dirty="0" smtClean="0"/>
              <a:t>Δύο ήταν οι </a:t>
            </a:r>
            <a:r>
              <a:rPr lang="el-GR" b="1" dirty="0" smtClean="0">
                <a:solidFill>
                  <a:srgbClr val="C00000"/>
                </a:solidFill>
              </a:rPr>
              <a:t>ελληνικές γειτονιές </a:t>
            </a:r>
            <a:r>
              <a:rPr lang="el-GR" dirty="0" smtClean="0"/>
              <a:t>της πόλης: το Ενγκινάρ με την εκκλησία του Προφήτη Ηλία και το Οζανλάρ με το ναό της Κοιμήσεως της Θεοτόκου.</a:t>
            </a:r>
          </a:p>
          <a:p>
            <a:endParaRPr lang="el-GR" dirty="0"/>
          </a:p>
          <a:p>
            <a:r>
              <a:rPr lang="el-GR" dirty="0"/>
              <a:t>Οι περισσότεροι Έλληνες του Αντάπαζαρ ήταν από εύπορες οικογένειες που ασχολούνταν με το εμπόριο το οποίο τους απέφερε τεράστια κέρδη.</a:t>
            </a:r>
          </a:p>
          <a:p>
            <a:endParaRPr lang="el-GR" dirty="0" smtClean="0"/>
          </a:p>
        </p:txBody>
      </p:sp>
      <p:sp>
        <p:nvSpPr>
          <p:cNvPr id="5" name="Θέση αριθμού διαφάνειας 4"/>
          <p:cNvSpPr>
            <a:spLocks noGrp="1"/>
          </p:cNvSpPr>
          <p:nvPr>
            <p:ph type="sldNum" sz="quarter" idx="12"/>
          </p:nvPr>
        </p:nvSpPr>
        <p:spPr/>
        <p:txBody>
          <a:bodyPr/>
          <a:lstStyle/>
          <a:p>
            <a:fld id="{98D18766-1880-4D6C-BF9E-240D5B5CC1C9}" type="slidenum">
              <a:rPr lang="el-GR" smtClean="0"/>
              <a:pPr/>
              <a:t>32</a:t>
            </a:fld>
            <a:endParaRPr lang="el-GR"/>
          </a:p>
        </p:txBody>
      </p:sp>
      <p:sp>
        <p:nvSpPr>
          <p:cNvPr id="6" name="Οβάλ 5"/>
          <p:cNvSpPr/>
          <p:nvPr/>
        </p:nvSpPr>
        <p:spPr>
          <a:xfrm>
            <a:off x="839788" y="365125"/>
            <a:ext cx="1087834" cy="1087834"/>
          </a:xfrm>
          <a:prstGeom prst="ellipse">
            <a:avLst/>
          </a:prstGeom>
          <a:blipFill dpi="0" rotWithShape="0">
            <a:blip r:embed="rId3" cstate="print">
              <a:extLst>
                <a:ext uri="{28A0092B-C50C-407E-A947-70E740481C1C}">
                  <a14:useLocalDpi xmlns:a14="http://schemas.microsoft.com/office/drawing/2010/main" xmlns="" val="0"/>
                </a:ext>
              </a:extLst>
            </a:blip>
            <a:srcRect/>
            <a:stretch>
              <a:fillRect/>
            </a:stretch>
          </a:blipFill>
          <a:scene3d>
            <a:camera prst="orthographicFront"/>
            <a:lightRig rig="chilly" dir="t"/>
          </a:scene3d>
          <a:sp3d z="12700" extrusionH="1700" prstMaterial="dkEdge">
            <a:bevelT w="25400" h="6350" prst="softRound"/>
            <a:bevelB w="0" h="0" prst="convex"/>
          </a:sp3d>
        </p:spPr>
        <p:style>
          <a:lnRef idx="1">
            <a:schemeClr val="accent2">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Tree>
    <p:extLst>
      <p:ext uri="{BB962C8B-B14F-4D97-AF65-F5344CB8AC3E}">
        <p14:creationId xmlns:p14="http://schemas.microsoft.com/office/powerpoint/2010/main" xmlns="" val="362240272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p:cNvPicPr>
            <a:picLocks noChangeAspect="1"/>
          </p:cNvPicPr>
          <p:nvPr/>
        </p:nvPicPr>
        <p:blipFill>
          <a:blip r:embed="rId2" cstate="print">
            <a:duotone>
              <a:schemeClr val="bg2">
                <a:shade val="45000"/>
                <a:satMod val="135000"/>
              </a:schemeClr>
              <a:prstClr val="white"/>
            </a:duotone>
          </a:blip>
          <a:stretch>
            <a:fillRect/>
          </a:stretch>
        </p:blipFill>
        <p:spPr>
          <a:xfrm>
            <a:off x="-1057" y="0"/>
            <a:ext cx="12193057" cy="7614564"/>
          </a:xfrm>
          <a:prstGeom prst="rect">
            <a:avLst/>
          </a:prstGeom>
        </p:spPr>
      </p:pic>
      <p:sp>
        <p:nvSpPr>
          <p:cNvPr id="2" name="Τίτλος 1"/>
          <p:cNvSpPr>
            <a:spLocks noGrp="1"/>
          </p:cNvSpPr>
          <p:nvPr>
            <p:ph type="title"/>
          </p:nvPr>
        </p:nvSpPr>
        <p:spPr/>
        <p:txBody>
          <a:bodyPr/>
          <a:lstStyle/>
          <a:p>
            <a:pPr algn="ctr"/>
            <a:r>
              <a:rPr lang="el-GR" b="1" dirty="0" smtClean="0">
                <a:latin typeface="Bahnschrift Light Condensed" panose="020B0502040204020203" pitchFamily="34" charset="0"/>
              </a:rPr>
              <a:t>Το τυπικό της Φιλοξενίας</a:t>
            </a:r>
            <a:endParaRPr lang="el-GR" b="1" dirty="0"/>
          </a:p>
        </p:txBody>
      </p:sp>
      <p:sp>
        <p:nvSpPr>
          <p:cNvPr id="3" name="Θέση περιεχομένου 2"/>
          <p:cNvSpPr>
            <a:spLocks noGrp="1"/>
          </p:cNvSpPr>
          <p:nvPr>
            <p:ph idx="1"/>
          </p:nvPr>
        </p:nvSpPr>
        <p:spPr>
          <a:xfrm>
            <a:off x="667057" y="1690688"/>
            <a:ext cx="11309685" cy="5032375"/>
          </a:xfrm>
        </p:spPr>
        <p:txBody>
          <a:bodyPr anchor="t">
            <a:normAutofit fontScale="92500" lnSpcReduction="20000"/>
          </a:bodyPr>
          <a:lstStyle/>
          <a:p>
            <a:pPr algn="just"/>
            <a:r>
              <a:rPr lang="el-GR" dirty="0" smtClean="0"/>
              <a:t>Σημαντικό ενδιαφέρον παρουσιάζει και ο </a:t>
            </a:r>
            <a:r>
              <a:rPr lang="el-GR" b="1" dirty="0" smtClean="0">
                <a:solidFill>
                  <a:srgbClr val="C00000"/>
                </a:solidFill>
              </a:rPr>
              <a:t>τρόπος φιλοξενίας </a:t>
            </a:r>
            <a:r>
              <a:rPr lang="el-GR" dirty="0" smtClean="0"/>
              <a:t>αλλά και το στήσιμο ενός τραπεζιού (Χριστουγέννων).</a:t>
            </a:r>
          </a:p>
          <a:p>
            <a:pPr algn="just"/>
            <a:endParaRPr lang="el-GR" dirty="0" smtClean="0"/>
          </a:p>
          <a:p>
            <a:pPr algn="just">
              <a:buFont typeface="Wingdings" panose="05000000000000000000" pitchFamily="2" charset="2"/>
              <a:buChar char="§"/>
            </a:pPr>
            <a:r>
              <a:rPr lang="el-GR" dirty="0"/>
              <a:t> </a:t>
            </a:r>
            <a:r>
              <a:rPr lang="el-GR" sz="2200" dirty="0" smtClean="0"/>
              <a:t>Αρχικά ο οικοδεσπότης θα οδηγούσε τον καλεσμένο στη μεγάλη σάλα, η οποία θα ήταν στρωμένη με τα καλύτερα χαλιά και τα χράμια της οικογένειας ειδικά για την περίσταση.</a:t>
            </a:r>
          </a:p>
          <a:p>
            <a:pPr algn="just">
              <a:buFont typeface="Wingdings" panose="05000000000000000000" pitchFamily="2" charset="2"/>
              <a:buChar char="Ø"/>
            </a:pPr>
            <a:endParaRPr lang="el-GR" sz="2200" dirty="0" smtClean="0"/>
          </a:p>
          <a:p>
            <a:pPr algn="just">
              <a:buFont typeface="Wingdings" panose="05000000000000000000" pitchFamily="2" charset="2"/>
              <a:buChar char="§"/>
            </a:pPr>
            <a:r>
              <a:rPr lang="el-GR" sz="2200" dirty="0" smtClean="0"/>
              <a:t>Τριγύρω υπήρχαν χαμηλά τραπεζάκια και μπουφέδες με μπακίρια και τζοβαϊρικά.</a:t>
            </a:r>
          </a:p>
          <a:p>
            <a:pPr algn="just">
              <a:buFont typeface="Wingdings" panose="05000000000000000000" pitchFamily="2" charset="2"/>
              <a:buChar char="Ø"/>
            </a:pPr>
            <a:endParaRPr lang="el-GR" sz="2200" dirty="0" smtClean="0"/>
          </a:p>
          <a:p>
            <a:pPr algn="just">
              <a:buFont typeface="Wingdings" panose="05000000000000000000" pitchFamily="2" charset="2"/>
              <a:buChar char="§"/>
            </a:pPr>
            <a:r>
              <a:rPr lang="el-GR" sz="2200" dirty="0" smtClean="0"/>
              <a:t> Οικοδεσπότης και επισκέπτες θα κάθονταν στα μιντέρια και ύστερα από λίγο ο υπηρέτης (χαντίμ) θα έφερνε τους καφέδες και τα τραταρίσματα, σύκα ξερά σταφίδες, αμυγδαλωτά, κουραμπιέδες (όλα φτιαγμένα με καρπούς από το περιβόλι τους.</a:t>
            </a:r>
          </a:p>
          <a:p>
            <a:pPr algn="just">
              <a:buFont typeface="Wingdings" panose="05000000000000000000" pitchFamily="2" charset="2"/>
              <a:buChar char="Ø"/>
            </a:pPr>
            <a:endParaRPr lang="el-GR" sz="2200" dirty="0" smtClean="0"/>
          </a:p>
          <a:p>
            <a:pPr algn="just">
              <a:buFont typeface="Wingdings" panose="05000000000000000000" pitchFamily="2" charset="2"/>
              <a:buChar char="§"/>
            </a:pPr>
            <a:r>
              <a:rPr lang="el-GR" sz="2200" dirty="0" smtClean="0"/>
              <a:t>Γυναίκες δεν εμφανίζονταν ποτέ στη σάλα. </a:t>
            </a:r>
          </a:p>
          <a:p>
            <a:pPr algn="just">
              <a:buFont typeface="Wingdings" panose="05000000000000000000" pitchFamily="2" charset="2"/>
              <a:buChar char="Ø"/>
            </a:pPr>
            <a:endParaRPr lang="el-GR" sz="2200" dirty="0" smtClean="0"/>
          </a:p>
          <a:p>
            <a:pPr marL="0" indent="0" algn="just">
              <a:buNone/>
            </a:pPr>
            <a:r>
              <a:rPr lang="el-GR" sz="2200" dirty="0" smtClean="0"/>
              <a:t>(Στην ανάλογη επίσκεψη που ανταπέδιδαν οι χριστιανοί στο Μπαϊράμι, οι Τουρκάλες έμεναν κλεισμένες στην κουζίνα και άφηναν τους άντρες τους να δεχτούν μονάχοι τους μουσαφιραίους).</a:t>
            </a:r>
          </a:p>
          <a:p>
            <a:pPr algn="just"/>
            <a:endParaRPr lang="el-GR" dirty="0" smtClean="0"/>
          </a:p>
        </p:txBody>
      </p:sp>
      <p:sp>
        <p:nvSpPr>
          <p:cNvPr id="5" name="Θέση αριθμού διαφάνειας 4"/>
          <p:cNvSpPr>
            <a:spLocks noGrp="1"/>
          </p:cNvSpPr>
          <p:nvPr>
            <p:ph type="sldNum" sz="quarter" idx="12"/>
          </p:nvPr>
        </p:nvSpPr>
        <p:spPr/>
        <p:txBody>
          <a:bodyPr/>
          <a:lstStyle/>
          <a:p>
            <a:fld id="{98D18766-1880-4D6C-BF9E-240D5B5CC1C9}" type="slidenum">
              <a:rPr lang="el-GR" smtClean="0"/>
              <a:pPr/>
              <a:t>33</a:t>
            </a:fld>
            <a:endParaRPr lang="el-GR"/>
          </a:p>
        </p:txBody>
      </p:sp>
      <p:sp>
        <p:nvSpPr>
          <p:cNvPr id="6" name="Οβάλ 5"/>
          <p:cNvSpPr/>
          <p:nvPr/>
        </p:nvSpPr>
        <p:spPr>
          <a:xfrm>
            <a:off x="839788" y="365125"/>
            <a:ext cx="1087834" cy="1087834"/>
          </a:xfrm>
          <a:prstGeom prst="ellipse">
            <a:avLst/>
          </a:prstGeom>
          <a:blipFill dpi="0" rotWithShape="0">
            <a:blip r:embed="rId3" cstate="print">
              <a:extLst>
                <a:ext uri="{28A0092B-C50C-407E-A947-70E740481C1C}">
                  <a14:useLocalDpi xmlns:a14="http://schemas.microsoft.com/office/drawing/2010/main" xmlns="" val="0"/>
                </a:ext>
              </a:extLst>
            </a:blip>
            <a:srcRect/>
            <a:stretch>
              <a:fillRect/>
            </a:stretch>
          </a:blipFill>
          <a:scene3d>
            <a:camera prst="orthographicFront"/>
            <a:lightRig rig="chilly" dir="t"/>
          </a:scene3d>
          <a:sp3d z="12700" extrusionH="1700" prstMaterial="dkEdge">
            <a:bevelT w="25400" h="6350" prst="softRound"/>
            <a:bevelB w="0" h="0" prst="convex"/>
          </a:sp3d>
        </p:spPr>
        <p:style>
          <a:lnRef idx="1">
            <a:schemeClr val="accent2">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Tree>
    <p:extLst>
      <p:ext uri="{BB962C8B-B14F-4D97-AF65-F5344CB8AC3E}">
        <p14:creationId xmlns:p14="http://schemas.microsoft.com/office/powerpoint/2010/main" xmlns="" val="272374250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p:cNvPicPr>
            <a:picLocks noChangeAspect="1"/>
          </p:cNvPicPr>
          <p:nvPr/>
        </p:nvPicPr>
        <p:blipFill>
          <a:blip r:embed="rId2" cstate="print">
            <a:duotone>
              <a:schemeClr val="bg2">
                <a:shade val="45000"/>
                <a:satMod val="135000"/>
              </a:schemeClr>
              <a:prstClr val="white"/>
            </a:duotone>
          </a:blip>
          <a:stretch>
            <a:fillRect/>
          </a:stretch>
        </p:blipFill>
        <p:spPr>
          <a:xfrm>
            <a:off x="-529" y="-378282"/>
            <a:ext cx="12193057" cy="7614564"/>
          </a:xfrm>
          <a:prstGeom prst="rect">
            <a:avLst/>
          </a:prstGeom>
        </p:spPr>
      </p:pic>
      <p:sp>
        <p:nvSpPr>
          <p:cNvPr id="2" name="Τίτλος 1"/>
          <p:cNvSpPr>
            <a:spLocks noGrp="1"/>
          </p:cNvSpPr>
          <p:nvPr>
            <p:ph type="title"/>
          </p:nvPr>
        </p:nvSpPr>
        <p:spPr/>
        <p:txBody>
          <a:bodyPr/>
          <a:lstStyle/>
          <a:p>
            <a:pPr algn="ctr"/>
            <a:r>
              <a:rPr lang="el-GR" b="1" dirty="0" smtClean="0">
                <a:latin typeface="Bahnschrift Light Condensed" panose="020B0502040204020203" pitchFamily="34" charset="0"/>
              </a:rPr>
              <a:t>Κοινωνικές Πεποιθήσεις</a:t>
            </a:r>
            <a:endParaRPr lang="el-GR" b="1" dirty="0"/>
          </a:p>
        </p:txBody>
      </p:sp>
      <p:sp>
        <p:nvSpPr>
          <p:cNvPr id="3" name="Θέση περιεχομένου 2"/>
          <p:cNvSpPr>
            <a:spLocks noGrp="1"/>
          </p:cNvSpPr>
          <p:nvPr>
            <p:ph idx="1"/>
          </p:nvPr>
        </p:nvSpPr>
        <p:spPr>
          <a:xfrm>
            <a:off x="657726" y="1825624"/>
            <a:ext cx="11309685" cy="5032375"/>
          </a:xfrm>
        </p:spPr>
        <p:txBody>
          <a:bodyPr anchor="t">
            <a:normAutofit fontScale="92500" lnSpcReduction="10000"/>
          </a:bodyPr>
          <a:lstStyle/>
          <a:p>
            <a:pPr algn="just"/>
            <a:r>
              <a:rPr lang="el-GR" dirty="0" smtClean="0"/>
              <a:t>Επαναλαμβάνεται συνεχώς </a:t>
            </a:r>
            <a:r>
              <a:rPr lang="el-GR" b="1" dirty="0" smtClean="0">
                <a:solidFill>
                  <a:srgbClr val="C00000"/>
                </a:solidFill>
              </a:rPr>
              <a:t>η υπεροχή του αντρικού έναντι του γυναικείου φύλου</a:t>
            </a:r>
            <a:r>
              <a:rPr lang="el-GR" dirty="0" smtClean="0"/>
              <a:t>, αφού τα αγόρια είναι εκείνα που διαιωνίσουν το όνομα της οικογένειας και διαδεχτούν τον πατέρα στη δουλειά.</a:t>
            </a:r>
          </a:p>
          <a:p>
            <a:pPr algn="just"/>
            <a:endParaRPr lang="el-GR" dirty="0" smtClean="0"/>
          </a:p>
          <a:p>
            <a:pPr algn="just"/>
            <a:r>
              <a:rPr lang="el-GR" dirty="0" smtClean="0"/>
              <a:t>Τα γράμματα στο Αντάπαζαρ δεν τα είχαν σε μεγάλη υπόληψη.</a:t>
            </a:r>
          </a:p>
          <a:p>
            <a:pPr algn="just"/>
            <a:endParaRPr lang="el-GR" b="0" dirty="0" smtClean="0">
              <a:effectLst/>
            </a:endParaRPr>
          </a:p>
          <a:p>
            <a:pPr algn="just"/>
            <a:r>
              <a:rPr lang="el-GR" dirty="0" smtClean="0"/>
              <a:t>Από τη στιγμή που μια γυναίκα γνώριζε την μητρότητα, γινόταν από δούλα, αναγνωρισμένο μέλος της τοπικής κοινωνίας.</a:t>
            </a:r>
          </a:p>
          <a:p>
            <a:pPr algn="just"/>
            <a:endParaRPr lang="el-GR" dirty="0"/>
          </a:p>
          <a:p>
            <a:pPr algn="just"/>
            <a:r>
              <a:rPr lang="el-GR" dirty="0" smtClean="0"/>
              <a:t>Τα αγόρια θα έπρεπε να ασχολούνται με δραστηριότητες που φανερώνουν τον </a:t>
            </a:r>
            <a:r>
              <a:rPr lang="el-GR" b="1" dirty="0" smtClean="0">
                <a:solidFill>
                  <a:srgbClr val="C00000"/>
                </a:solidFill>
              </a:rPr>
              <a:t>ανδρισμό</a:t>
            </a:r>
            <a:r>
              <a:rPr lang="el-GR" dirty="0" smtClean="0"/>
              <a:t> τους, όπως σκαρφάλωμα στα δέντρα και κυνήγι των αγριοπερίστερων.</a:t>
            </a:r>
          </a:p>
        </p:txBody>
      </p:sp>
      <p:sp>
        <p:nvSpPr>
          <p:cNvPr id="5" name="Θέση αριθμού διαφάνειας 4"/>
          <p:cNvSpPr>
            <a:spLocks noGrp="1"/>
          </p:cNvSpPr>
          <p:nvPr>
            <p:ph type="sldNum" sz="quarter" idx="12"/>
          </p:nvPr>
        </p:nvSpPr>
        <p:spPr/>
        <p:txBody>
          <a:bodyPr/>
          <a:lstStyle/>
          <a:p>
            <a:fld id="{98D18766-1880-4D6C-BF9E-240D5B5CC1C9}" type="slidenum">
              <a:rPr lang="el-GR" smtClean="0"/>
              <a:pPr/>
              <a:t>34</a:t>
            </a:fld>
            <a:endParaRPr lang="el-GR"/>
          </a:p>
        </p:txBody>
      </p:sp>
      <p:sp>
        <p:nvSpPr>
          <p:cNvPr id="6" name="Οβάλ 5"/>
          <p:cNvSpPr/>
          <p:nvPr/>
        </p:nvSpPr>
        <p:spPr>
          <a:xfrm>
            <a:off x="839788" y="365125"/>
            <a:ext cx="1087834" cy="1087834"/>
          </a:xfrm>
          <a:prstGeom prst="ellipse">
            <a:avLst/>
          </a:prstGeom>
          <a:blipFill dpi="0" rotWithShape="0">
            <a:blip r:embed="rId3" cstate="print">
              <a:extLst>
                <a:ext uri="{28A0092B-C50C-407E-A947-70E740481C1C}">
                  <a14:useLocalDpi xmlns:a14="http://schemas.microsoft.com/office/drawing/2010/main" xmlns="" val="0"/>
                </a:ext>
              </a:extLst>
            </a:blip>
            <a:srcRect/>
            <a:stretch>
              <a:fillRect/>
            </a:stretch>
          </a:blipFill>
          <a:scene3d>
            <a:camera prst="orthographicFront"/>
            <a:lightRig rig="chilly" dir="t"/>
          </a:scene3d>
          <a:sp3d z="12700" extrusionH="1700" prstMaterial="dkEdge">
            <a:bevelT w="25400" h="6350" prst="softRound"/>
            <a:bevelB w="0" h="0" prst="convex"/>
          </a:sp3d>
        </p:spPr>
        <p:style>
          <a:lnRef idx="1">
            <a:schemeClr val="accent2">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Tree>
    <p:extLst>
      <p:ext uri="{BB962C8B-B14F-4D97-AF65-F5344CB8AC3E}">
        <p14:creationId xmlns:p14="http://schemas.microsoft.com/office/powerpoint/2010/main" xmlns="" val="188258639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p:cNvPicPr>
            <a:picLocks noChangeAspect="1"/>
          </p:cNvPicPr>
          <p:nvPr/>
        </p:nvPicPr>
        <p:blipFill>
          <a:blip r:embed="rId2" cstate="print">
            <a:duotone>
              <a:schemeClr val="bg2">
                <a:shade val="45000"/>
                <a:satMod val="135000"/>
              </a:schemeClr>
              <a:prstClr val="white"/>
            </a:duotone>
          </a:blip>
          <a:stretch>
            <a:fillRect/>
          </a:stretch>
        </p:blipFill>
        <p:spPr>
          <a:xfrm>
            <a:off x="-529" y="-378282"/>
            <a:ext cx="12193057" cy="7614564"/>
          </a:xfrm>
          <a:prstGeom prst="rect">
            <a:avLst/>
          </a:prstGeom>
        </p:spPr>
      </p:pic>
      <p:sp>
        <p:nvSpPr>
          <p:cNvPr id="2" name="Τίτλος 1"/>
          <p:cNvSpPr>
            <a:spLocks noGrp="1"/>
          </p:cNvSpPr>
          <p:nvPr>
            <p:ph type="title"/>
          </p:nvPr>
        </p:nvSpPr>
        <p:spPr/>
        <p:txBody>
          <a:bodyPr/>
          <a:lstStyle/>
          <a:p>
            <a:pPr algn="ctr"/>
            <a:r>
              <a:rPr lang="el-GR" b="1" dirty="0" smtClean="0">
                <a:latin typeface="Bahnschrift Light Condensed" panose="020B0502040204020203" pitchFamily="34" charset="0"/>
              </a:rPr>
              <a:t>Κοινωνικές Πεποιθήσεις</a:t>
            </a:r>
            <a:endParaRPr lang="el-GR" b="1" dirty="0"/>
          </a:p>
        </p:txBody>
      </p:sp>
      <p:sp>
        <p:nvSpPr>
          <p:cNvPr id="3" name="Θέση περιεχομένου 2"/>
          <p:cNvSpPr>
            <a:spLocks noGrp="1"/>
          </p:cNvSpPr>
          <p:nvPr>
            <p:ph idx="1"/>
          </p:nvPr>
        </p:nvSpPr>
        <p:spPr>
          <a:xfrm>
            <a:off x="620403" y="2434096"/>
            <a:ext cx="11309685" cy="3684526"/>
          </a:xfrm>
        </p:spPr>
        <p:txBody>
          <a:bodyPr anchor="t">
            <a:normAutofit/>
          </a:bodyPr>
          <a:lstStyle/>
          <a:p>
            <a:r>
              <a:rPr lang="el-GR" dirty="0"/>
              <a:t>Διατυπώνεται το διαχρονικό εθιμοτυπικό του </a:t>
            </a:r>
            <a:r>
              <a:rPr lang="el-GR" b="1" dirty="0">
                <a:solidFill>
                  <a:srgbClr val="C00000"/>
                </a:solidFill>
              </a:rPr>
              <a:t>προξενιού</a:t>
            </a:r>
            <a:r>
              <a:rPr lang="el-GR" dirty="0"/>
              <a:t>, του </a:t>
            </a:r>
            <a:r>
              <a:rPr lang="el-GR" b="1" dirty="0">
                <a:solidFill>
                  <a:srgbClr val="C00000"/>
                </a:solidFill>
              </a:rPr>
              <a:t>συνοικεσίου</a:t>
            </a:r>
            <a:r>
              <a:rPr lang="el-GR" dirty="0"/>
              <a:t>, της </a:t>
            </a:r>
            <a:r>
              <a:rPr lang="el-GR" b="1" dirty="0">
                <a:solidFill>
                  <a:srgbClr val="C00000"/>
                </a:solidFill>
              </a:rPr>
              <a:t>προίκας</a:t>
            </a:r>
            <a:r>
              <a:rPr lang="el-GR" dirty="0"/>
              <a:t> και της ανάγκης συνέχισης της </a:t>
            </a:r>
            <a:r>
              <a:rPr lang="el-GR" dirty="0" smtClean="0"/>
              <a:t>επιχείρησης της οικογένειας.</a:t>
            </a:r>
            <a:endParaRPr lang="el-GR" dirty="0"/>
          </a:p>
          <a:p>
            <a:endParaRPr lang="el-GR" dirty="0"/>
          </a:p>
          <a:p>
            <a:r>
              <a:rPr lang="el-GR" dirty="0"/>
              <a:t>Τα μεγάλα αδέρφια ήταν «υποχρεωμένα» με τα χρήματα που έβγαζαν να στηρίζουν οικονομικά τις αδερφές τους.</a:t>
            </a:r>
          </a:p>
          <a:p>
            <a:endParaRPr lang="el-GR" dirty="0"/>
          </a:p>
          <a:p>
            <a:r>
              <a:rPr lang="el-GR" dirty="0"/>
              <a:t>Τα κορίτσια παντρεύονταν σε αρκετά </a:t>
            </a:r>
            <a:r>
              <a:rPr lang="el-GR" b="1" dirty="0">
                <a:solidFill>
                  <a:srgbClr val="C00000"/>
                </a:solidFill>
              </a:rPr>
              <a:t>νεαρή ηλικία </a:t>
            </a:r>
            <a:r>
              <a:rPr lang="el-GR" dirty="0"/>
              <a:t>(περ. 15 έτη).</a:t>
            </a:r>
          </a:p>
        </p:txBody>
      </p:sp>
      <p:sp>
        <p:nvSpPr>
          <p:cNvPr id="5" name="Θέση αριθμού διαφάνειας 4"/>
          <p:cNvSpPr>
            <a:spLocks noGrp="1"/>
          </p:cNvSpPr>
          <p:nvPr>
            <p:ph type="sldNum" sz="quarter" idx="12"/>
          </p:nvPr>
        </p:nvSpPr>
        <p:spPr/>
        <p:txBody>
          <a:bodyPr/>
          <a:lstStyle/>
          <a:p>
            <a:fld id="{98D18766-1880-4D6C-BF9E-240D5B5CC1C9}" type="slidenum">
              <a:rPr lang="el-GR" smtClean="0"/>
              <a:pPr/>
              <a:t>35</a:t>
            </a:fld>
            <a:endParaRPr lang="el-GR"/>
          </a:p>
        </p:txBody>
      </p:sp>
      <p:sp>
        <p:nvSpPr>
          <p:cNvPr id="6" name="Οβάλ 5"/>
          <p:cNvSpPr/>
          <p:nvPr/>
        </p:nvSpPr>
        <p:spPr>
          <a:xfrm>
            <a:off x="839788" y="365125"/>
            <a:ext cx="1087834" cy="1087834"/>
          </a:xfrm>
          <a:prstGeom prst="ellipse">
            <a:avLst/>
          </a:prstGeom>
          <a:blipFill dpi="0" rotWithShape="0">
            <a:blip r:embed="rId3" cstate="print">
              <a:extLst>
                <a:ext uri="{28A0092B-C50C-407E-A947-70E740481C1C}">
                  <a14:useLocalDpi xmlns:a14="http://schemas.microsoft.com/office/drawing/2010/main" xmlns="" val="0"/>
                </a:ext>
              </a:extLst>
            </a:blip>
            <a:srcRect/>
            <a:stretch>
              <a:fillRect/>
            </a:stretch>
          </a:blipFill>
          <a:scene3d>
            <a:camera prst="orthographicFront"/>
            <a:lightRig rig="chilly" dir="t"/>
          </a:scene3d>
          <a:sp3d z="12700" extrusionH="1700" prstMaterial="dkEdge">
            <a:bevelT w="25400" h="6350" prst="softRound"/>
            <a:bevelB w="0" h="0" prst="convex"/>
          </a:sp3d>
        </p:spPr>
        <p:style>
          <a:lnRef idx="1">
            <a:schemeClr val="accent2">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Tree>
    <p:extLst>
      <p:ext uri="{BB962C8B-B14F-4D97-AF65-F5344CB8AC3E}">
        <p14:creationId xmlns:p14="http://schemas.microsoft.com/office/powerpoint/2010/main" xmlns="" val="243372158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p:cNvPicPr>
            <a:picLocks noChangeAspect="1"/>
          </p:cNvPicPr>
          <p:nvPr/>
        </p:nvPicPr>
        <p:blipFill>
          <a:blip r:embed="rId2" cstate="print">
            <a:duotone>
              <a:schemeClr val="bg2">
                <a:shade val="45000"/>
                <a:satMod val="135000"/>
              </a:schemeClr>
              <a:prstClr val="white"/>
            </a:duotone>
          </a:blip>
          <a:stretch>
            <a:fillRect/>
          </a:stretch>
        </p:blipFill>
        <p:spPr>
          <a:xfrm>
            <a:off x="-529" y="-378282"/>
            <a:ext cx="12193057" cy="7614564"/>
          </a:xfrm>
          <a:prstGeom prst="rect">
            <a:avLst/>
          </a:prstGeom>
        </p:spPr>
      </p:pic>
      <p:sp>
        <p:nvSpPr>
          <p:cNvPr id="2" name="Τίτλος 1"/>
          <p:cNvSpPr>
            <a:spLocks noGrp="1"/>
          </p:cNvSpPr>
          <p:nvPr>
            <p:ph type="title"/>
          </p:nvPr>
        </p:nvSpPr>
        <p:spPr/>
        <p:txBody>
          <a:bodyPr/>
          <a:lstStyle/>
          <a:p>
            <a:pPr algn="ctr"/>
            <a:r>
              <a:rPr lang="el-GR" b="1" dirty="0" smtClean="0">
                <a:latin typeface="Bahnschrift Light Condensed" panose="020B0502040204020203" pitchFamily="34" charset="0"/>
              </a:rPr>
              <a:t>Εκπαίδευση</a:t>
            </a:r>
            <a:endParaRPr lang="el-GR" b="1" dirty="0"/>
          </a:p>
        </p:txBody>
      </p:sp>
      <p:sp>
        <p:nvSpPr>
          <p:cNvPr id="3" name="Θέση περιεχομένου 2"/>
          <p:cNvSpPr>
            <a:spLocks noGrp="1"/>
          </p:cNvSpPr>
          <p:nvPr>
            <p:ph idx="1"/>
          </p:nvPr>
        </p:nvSpPr>
        <p:spPr>
          <a:xfrm>
            <a:off x="657726" y="1825624"/>
            <a:ext cx="11309685" cy="5032375"/>
          </a:xfrm>
        </p:spPr>
        <p:txBody>
          <a:bodyPr anchor="t">
            <a:normAutofit lnSpcReduction="10000"/>
          </a:bodyPr>
          <a:lstStyle/>
          <a:p>
            <a:pPr algn="just"/>
            <a:r>
              <a:rPr lang="el-GR" dirty="0"/>
              <a:t>Τόπος σπουδών για πολλούς σπουδαστές </a:t>
            </a:r>
            <a:r>
              <a:rPr lang="el-GR" dirty="0" smtClean="0"/>
              <a:t>ήταν η Κωνσταντινούπολη. Το </a:t>
            </a:r>
            <a:r>
              <a:rPr lang="el-GR" dirty="0"/>
              <a:t>Πανεπιστήμιο βρισκόταν στο </a:t>
            </a:r>
            <a:r>
              <a:rPr lang="el-GR" b="1" dirty="0">
                <a:solidFill>
                  <a:schemeClr val="accent6">
                    <a:lumMod val="75000"/>
                  </a:schemeClr>
                </a:solidFill>
              </a:rPr>
              <a:t>Νταρουλφουνούν ου Οσμάνι</a:t>
            </a:r>
            <a:r>
              <a:rPr lang="el-GR" dirty="0"/>
              <a:t>, στην αντίπερα όχθη της </a:t>
            </a:r>
            <a:r>
              <a:rPr lang="el-GR" dirty="0" smtClean="0"/>
              <a:t>Πόλης. Έπρεπε κανείς να </a:t>
            </a:r>
            <a:r>
              <a:rPr lang="el-GR" dirty="0"/>
              <a:t>περνάει κάθε μέρα τη γέφυρα (1 δεκάρα = 10 παράδες για ένα πέρασμα</a:t>
            </a:r>
            <a:r>
              <a:rPr lang="el-GR" dirty="0" smtClean="0"/>
              <a:t>).</a:t>
            </a:r>
          </a:p>
          <a:p>
            <a:pPr algn="just"/>
            <a:endParaRPr lang="el-GR" dirty="0" smtClean="0"/>
          </a:p>
          <a:p>
            <a:r>
              <a:rPr lang="el-GR" dirty="0" smtClean="0"/>
              <a:t>Πολλοί </a:t>
            </a:r>
            <a:r>
              <a:rPr lang="el-GR" dirty="0"/>
              <a:t>σπουδαστές λόγω της οικονομικής ένδειας έκαναν </a:t>
            </a:r>
            <a:r>
              <a:rPr lang="el-GR" b="1" dirty="0">
                <a:solidFill>
                  <a:schemeClr val="accent6">
                    <a:lumMod val="75000"/>
                  </a:schemeClr>
                </a:solidFill>
              </a:rPr>
              <a:t>θελήματα και δουλείες του ποδαριού </a:t>
            </a:r>
            <a:r>
              <a:rPr lang="el-GR" dirty="0"/>
              <a:t>προκειμένου να είναι σε θέση να πληρώσουν για στέγαση, σίτιση κα</a:t>
            </a:r>
            <a:r>
              <a:rPr lang="el-GR" dirty="0" smtClean="0"/>
              <a:t>.     </a:t>
            </a:r>
          </a:p>
          <a:p>
            <a:endParaRPr lang="el-GR" dirty="0"/>
          </a:p>
          <a:p>
            <a:r>
              <a:rPr lang="el-GR" dirty="0"/>
              <a:t>Στην πόλη υπήρχε και το </a:t>
            </a:r>
            <a:r>
              <a:rPr lang="el-GR" b="1" dirty="0">
                <a:solidFill>
                  <a:schemeClr val="accent6">
                    <a:lumMod val="75000"/>
                  </a:schemeClr>
                </a:solidFill>
              </a:rPr>
              <a:t>Ζάππειο Παρθεναγωγείο</a:t>
            </a:r>
            <a:r>
              <a:rPr lang="el-GR" dirty="0"/>
              <a:t>, πόλος έλξης πολλών κοριτσιών με αγάπη για τα γράμματα</a:t>
            </a:r>
            <a:r>
              <a:rPr lang="el-GR" dirty="0" smtClean="0"/>
              <a:t>.</a:t>
            </a:r>
            <a:r>
              <a:rPr lang="el-GR" dirty="0"/>
              <a:t/>
            </a:r>
            <a:br>
              <a:rPr lang="el-GR" dirty="0"/>
            </a:br>
            <a:endParaRPr lang="el-GR" dirty="0" smtClean="0"/>
          </a:p>
        </p:txBody>
      </p:sp>
      <p:sp>
        <p:nvSpPr>
          <p:cNvPr id="5" name="Θέση αριθμού διαφάνειας 4"/>
          <p:cNvSpPr>
            <a:spLocks noGrp="1"/>
          </p:cNvSpPr>
          <p:nvPr>
            <p:ph type="sldNum" sz="quarter" idx="12"/>
          </p:nvPr>
        </p:nvSpPr>
        <p:spPr/>
        <p:txBody>
          <a:bodyPr/>
          <a:lstStyle/>
          <a:p>
            <a:fld id="{98D18766-1880-4D6C-BF9E-240D5B5CC1C9}" type="slidenum">
              <a:rPr lang="el-GR" smtClean="0"/>
              <a:pPr/>
              <a:t>36</a:t>
            </a:fld>
            <a:endParaRPr lang="el-GR"/>
          </a:p>
        </p:txBody>
      </p:sp>
      <p:sp>
        <p:nvSpPr>
          <p:cNvPr id="6" name="Οβάλ 5"/>
          <p:cNvSpPr/>
          <p:nvPr/>
        </p:nvSpPr>
        <p:spPr>
          <a:xfrm>
            <a:off x="839788" y="365125"/>
            <a:ext cx="1087834" cy="1087834"/>
          </a:xfrm>
          <a:prstGeom prst="ellipse">
            <a:avLst/>
          </a:prstGeom>
          <a:blipFill dpi="0" rotWithShape="0">
            <a:blip r:embed="rId3" cstate="print">
              <a:extLst>
                <a:ext uri="{28A0092B-C50C-407E-A947-70E740481C1C}">
                  <a14:useLocalDpi xmlns:a14="http://schemas.microsoft.com/office/drawing/2010/main" xmlns="" val="0"/>
                </a:ext>
              </a:extLst>
            </a:blip>
            <a:srcRect/>
            <a:stretch>
              <a:fillRect/>
            </a:stretch>
          </a:blipFill>
          <a:scene3d>
            <a:camera prst="orthographicFront"/>
            <a:lightRig rig="chilly" dir="t"/>
          </a:scene3d>
          <a:sp3d z="12700" extrusionH="1700" prstMaterial="dkEdge">
            <a:bevelT w="25400" h="6350" prst="softRound"/>
            <a:bevelB w="0" h="0" prst="convex"/>
          </a:sp3d>
        </p:spPr>
        <p:style>
          <a:lnRef idx="1">
            <a:schemeClr val="accent2">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Tree>
    <p:extLst>
      <p:ext uri="{BB962C8B-B14F-4D97-AF65-F5344CB8AC3E}">
        <p14:creationId xmlns:p14="http://schemas.microsoft.com/office/powerpoint/2010/main" xmlns="" val="278544090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p:cNvPicPr>
            <a:picLocks noChangeAspect="1"/>
          </p:cNvPicPr>
          <p:nvPr/>
        </p:nvPicPr>
        <p:blipFill>
          <a:blip r:embed="rId2" cstate="print">
            <a:duotone>
              <a:schemeClr val="bg2">
                <a:shade val="45000"/>
                <a:satMod val="135000"/>
              </a:schemeClr>
              <a:prstClr val="white"/>
            </a:duotone>
          </a:blip>
          <a:stretch>
            <a:fillRect/>
          </a:stretch>
        </p:blipFill>
        <p:spPr>
          <a:xfrm>
            <a:off x="-529" y="-378282"/>
            <a:ext cx="12193057" cy="7614564"/>
          </a:xfrm>
          <a:prstGeom prst="rect">
            <a:avLst/>
          </a:prstGeom>
        </p:spPr>
      </p:pic>
      <p:sp>
        <p:nvSpPr>
          <p:cNvPr id="2" name="Τίτλος 1"/>
          <p:cNvSpPr>
            <a:spLocks noGrp="1"/>
          </p:cNvSpPr>
          <p:nvPr>
            <p:ph type="title"/>
          </p:nvPr>
        </p:nvSpPr>
        <p:spPr/>
        <p:txBody>
          <a:bodyPr>
            <a:normAutofit/>
          </a:bodyPr>
          <a:lstStyle/>
          <a:p>
            <a:pPr algn="ctr"/>
            <a:r>
              <a:rPr lang="el-GR" b="1" dirty="0">
                <a:latin typeface="Bahnschrift Light Condensed" panose="020B0502040204020203" pitchFamily="34" charset="0"/>
              </a:rPr>
              <a:t>Το </a:t>
            </a:r>
            <a:r>
              <a:rPr lang="el-GR" b="1" dirty="0" smtClean="0">
                <a:latin typeface="Bahnschrift Light Condensed" panose="020B0502040204020203" pitchFamily="34" charset="0"/>
              </a:rPr>
              <a:t>Χαμάμ</a:t>
            </a:r>
            <a:endParaRPr lang="el-GR" b="1" dirty="0">
              <a:latin typeface="Bahnschrift Light Condensed" panose="020B0502040204020203" pitchFamily="34" charset="0"/>
            </a:endParaRPr>
          </a:p>
        </p:txBody>
      </p:sp>
      <p:sp>
        <p:nvSpPr>
          <p:cNvPr id="3" name="Θέση περιεχομένου 2"/>
          <p:cNvSpPr>
            <a:spLocks noGrp="1"/>
          </p:cNvSpPr>
          <p:nvPr>
            <p:ph idx="1"/>
          </p:nvPr>
        </p:nvSpPr>
        <p:spPr>
          <a:xfrm>
            <a:off x="657726" y="1825624"/>
            <a:ext cx="11309685" cy="5032375"/>
          </a:xfrm>
        </p:spPr>
        <p:txBody>
          <a:bodyPr anchor="t">
            <a:normAutofit lnSpcReduction="10000"/>
          </a:bodyPr>
          <a:lstStyle/>
          <a:p>
            <a:pPr algn="just"/>
            <a:r>
              <a:rPr lang="el-GR" dirty="0" smtClean="0"/>
              <a:t>Όσο τα αγοράκια ήταν ακόμα μικρά, οι μανάδες τα έπαιρναν μαζί τους.</a:t>
            </a:r>
          </a:p>
          <a:p>
            <a:endParaRPr lang="el-GR" dirty="0" smtClean="0"/>
          </a:p>
          <a:p>
            <a:r>
              <a:rPr lang="el-GR" dirty="0" smtClean="0"/>
              <a:t>Τις μανάδες συνόδευε ο χαντίμ (υπηρέτης) μέχρι την πόρτα του χαμάμ, ο οποίος είχε αναλάβει το κουβάλημα του μπόγου με τα ρούχα, τα μπουρνούζια, τις βούρτσες, τις χτένες και τα μπακιρένια τάσια. </a:t>
            </a:r>
          </a:p>
          <a:p>
            <a:endParaRPr lang="el-GR" b="0" dirty="0" smtClean="0">
              <a:effectLst/>
            </a:endParaRPr>
          </a:p>
          <a:p>
            <a:r>
              <a:rPr lang="el-GR" dirty="0" smtClean="0"/>
              <a:t>Το επιβλητικό αυτό κτήριο με τους μεγάλους τρούλους, διέθετε μια βαριά, περίτεχνα διακοσμημένη πόρτα.</a:t>
            </a:r>
          </a:p>
          <a:p>
            <a:endParaRPr lang="el-GR" dirty="0"/>
          </a:p>
          <a:p>
            <a:r>
              <a:rPr lang="el-GR" dirty="0" smtClean="0"/>
              <a:t>Στην πρώτη αίθουσα η θερμοκρασία δεν ήταν ιδιαίτερα υψηλή, για να προσαρμόζονται σταδιακά οι λουόμενοι στις υψηλές θερμοκρασίες που επικρατούν στην κυρίως αίθουσα του χαμάμ.</a:t>
            </a:r>
          </a:p>
        </p:txBody>
      </p:sp>
      <p:sp>
        <p:nvSpPr>
          <p:cNvPr id="5" name="Θέση αριθμού διαφάνειας 4"/>
          <p:cNvSpPr>
            <a:spLocks noGrp="1"/>
          </p:cNvSpPr>
          <p:nvPr>
            <p:ph type="sldNum" sz="quarter" idx="12"/>
          </p:nvPr>
        </p:nvSpPr>
        <p:spPr/>
        <p:txBody>
          <a:bodyPr/>
          <a:lstStyle/>
          <a:p>
            <a:fld id="{98D18766-1880-4D6C-BF9E-240D5B5CC1C9}" type="slidenum">
              <a:rPr lang="el-GR" smtClean="0"/>
              <a:pPr/>
              <a:t>37</a:t>
            </a:fld>
            <a:endParaRPr lang="el-GR"/>
          </a:p>
        </p:txBody>
      </p:sp>
      <p:sp>
        <p:nvSpPr>
          <p:cNvPr id="6" name="Οβάλ 5"/>
          <p:cNvSpPr/>
          <p:nvPr/>
        </p:nvSpPr>
        <p:spPr>
          <a:xfrm>
            <a:off x="839788" y="365125"/>
            <a:ext cx="1087834" cy="1087834"/>
          </a:xfrm>
          <a:prstGeom prst="ellipse">
            <a:avLst/>
          </a:prstGeom>
          <a:blipFill dpi="0" rotWithShape="0">
            <a:blip r:embed="rId3" cstate="print">
              <a:extLst>
                <a:ext uri="{28A0092B-C50C-407E-A947-70E740481C1C}">
                  <a14:useLocalDpi xmlns:a14="http://schemas.microsoft.com/office/drawing/2010/main" xmlns="" val="0"/>
                </a:ext>
              </a:extLst>
            </a:blip>
            <a:srcRect/>
            <a:stretch>
              <a:fillRect/>
            </a:stretch>
          </a:blipFill>
          <a:scene3d>
            <a:camera prst="orthographicFront"/>
            <a:lightRig rig="chilly" dir="t"/>
          </a:scene3d>
          <a:sp3d z="12700" extrusionH="1700" prstMaterial="dkEdge">
            <a:bevelT w="25400" h="6350" prst="softRound"/>
            <a:bevelB w="0" h="0" prst="convex"/>
          </a:sp3d>
        </p:spPr>
        <p:style>
          <a:lnRef idx="1">
            <a:schemeClr val="accent2">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Tree>
    <p:extLst>
      <p:ext uri="{BB962C8B-B14F-4D97-AF65-F5344CB8AC3E}">
        <p14:creationId xmlns:p14="http://schemas.microsoft.com/office/powerpoint/2010/main" xmlns="" val="290443313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p:cNvPicPr>
            <a:picLocks noChangeAspect="1"/>
          </p:cNvPicPr>
          <p:nvPr/>
        </p:nvPicPr>
        <p:blipFill>
          <a:blip r:embed="rId2" cstate="print">
            <a:duotone>
              <a:schemeClr val="bg2">
                <a:shade val="45000"/>
                <a:satMod val="135000"/>
              </a:schemeClr>
              <a:prstClr val="white"/>
            </a:duotone>
          </a:blip>
          <a:stretch>
            <a:fillRect/>
          </a:stretch>
        </p:blipFill>
        <p:spPr>
          <a:xfrm>
            <a:off x="-1057" y="-378282"/>
            <a:ext cx="12193057" cy="7614564"/>
          </a:xfrm>
          <a:prstGeom prst="rect">
            <a:avLst/>
          </a:prstGeom>
        </p:spPr>
      </p:pic>
      <p:sp>
        <p:nvSpPr>
          <p:cNvPr id="2" name="Τίτλος 1"/>
          <p:cNvSpPr>
            <a:spLocks noGrp="1"/>
          </p:cNvSpPr>
          <p:nvPr>
            <p:ph type="title"/>
          </p:nvPr>
        </p:nvSpPr>
        <p:spPr/>
        <p:txBody>
          <a:bodyPr/>
          <a:lstStyle/>
          <a:p>
            <a:pPr algn="ctr"/>
            <a:r>
              <a:rPr lang="el-GR" b="1" dirty="0">
                <a:latin typeface="Bahnschrift Light Condensed" panose="020B0502040204020203" pitchFamily="34" charset="0"/>
              </a:rPr>
              <a:t>Το Χαμάμ</a:t>
            </a:r>
            <a:endParaRPr lang="el-GR" b="1" dirty="0"/>
          </a:p>
        </p:txBody>
      </p:sp>
      <p:sp>
        <p:nvSpPr>
          <p:cNvPr id="3" name="Θέση περιεχομένου 2"/>
          <p:cNvSpPr>
            <a:spLocks noGrp="1"/>
          </p:cNvSpPr>
          <p:nvPr>
            <p:ph idx="1"/>
          </p:nvPr>
        </p:nvSpPr>
        <p:spPr>
          <a:xfrm>
            <a:off x="657726" y="1825624"/>
            <a:ext cx="11309685" cy="5032375"/>
          </a:xfrm>
        </p:spPr>
        <p:txBody>
          <a:bodyPr anchor="t">
            <a:normAutofit lnSpcReduction="10000"/>
          </a:bodyPr>
          <a:lstStyle/>
          <a:p>
            <a:pPr algn="just"/>
            <a:r>
              <a:rPr lang="el-GR" dirty="0" smtClean="0"/>
              <a:t>Στην πρώτη αυτή αίθουσα βρίσκονταν τα αποδυτήρια.</a:t>
            </a:r>
          </a:p>
          <a:p>
            <a:endParaRPr lang="el-GR" dirty="0" smtClean="0"/>
          </a:p>
          <a:p>
            <a:pPr algn="just"/>
            <a:r>
              <a:rPr lang="el-GR" dirty="0" smtClean="0"/>
              <a:t>Οι επισκέπτες γδύνονταν, τακτοποιούσαν τα ρούχα τους σε μεγάλα ξύλινα εντοιχισμένα ερμάρια και τυλίγονταν σε μεγάλα μαλακά μπουρνούζια.</a:t>
            </a:r>
          </a:p>
          <a:p>
            <a:endParaRPr lang="el-GR" b="0" dirty="0" smtClean="0">
              <a:effectLst/>
            </a:endParaRPr>
          </a:p>
          <a:p>
            <a:r>
              <a:rPr lang="el-GR" dirty="0" smtClean="0"/>
              <a:t>Αφού φορούσαν τα ειδικά αντιολισθητικά τσόκαρα, έμπαιναν στη μεγάλη, πολύβουη, αίθουσα.</a:t>
            </a:r>
          </a:p>
          <a:p>
            <a:endParaRPr lang="el-GR" dirty="0"/>
          </a:p>
          <a:p>
            <a:pPr algn="just"/>
            <a:r>
              <a:rPr lang="el-GR" dirty="0" smtClean="0"/>
              <a:t>Στην κεντρική αίθουσα, ανάμεσα στους υδρατμούς μπορούσε κανείς να διακρίνει τη μεγάλη στέρνα, γεμάτη από ζεματιστό νερό, που ανανεωνόταν συνεχώς από 4 σκαλισμένους κρουνούς, διακοσμημένους με ημιπολύτιμα πετράδια.</a:t>
            </a:r>
          </a:p>
        </p:txBody>
      </p:sp>
      <p:sp>
        <p:nvSpPr>
          <p:cNvPr id="5" name="Θέση αριθμού διαφάνειας 4"/>
          <p:cNvSpPr>
            <a:spLocks noGrp="1"/>
          </p:cNvSpPr>
          <p:nvPr>
            <p:ph type="sldNum" sz="quarter" idx="12"/>
          </p:nvPr>
        </p:nvSpPr>
        <p:spPr/>
        <p:txBody>
          <a:bodyPr/>
          <a:lstStyle/>
          <a:p>
            <a:fld id="{98D18766-1880-4D6C-BF9E-240D5B5CC1C9}" type="slidenum">
              <a:rPr lang="el-GR" smtClean="0"/>
              <a:pPr/>
              <a:t>38</a:t>
            </a:fld>
            <a:endParaRPr lang="el-GR"/>
          </a:p>
        </p:txBody>
      </p:sp>
      <p:sp>
        <p:nvSpPr>
          <p:cNvPr id="6" name="Οβάλ 5"/>
          <p:cNvSpPr/>
          <p:nvPr/>
        </p:nvSpPr>
        <p:spPr>
          <a:xfrm>
            <a:off x="839788" y="365125"/>
            <a:ext cx="1087834" cy="1087834"/>
          </a:xfrm>
          <a:prstGeom prst="ellipse">
            <a:avLst/>
          </a:prstGeom>
          <a:blipFill dpi="0" rotWithShape="0">
            <a:blip r:embed="rId3" cstate="print">
              <a:extLst>
                <a:ext uri="{28A0092B-C50C-407E-A947-70E740481C1C}">
                  <a14:useLocalDpi xmlns:a14="http://schemas.microsoft.com/office/drawing/2010/main" xmlns="" val="0"/>
                </a:ext>
              </a:extLst>
            </a:blip>
            <a:srcRect/>
            <a:stretch>
              <a:fillRect/>
            </a:stretch>
          </a:blipFill>
          <a:scene3d>
            <a:camera prst="orthographicFront"/>
            <a:lightRig rig="chilly" dir="t"/>
          </a:scene3d>
          <a:sp3d z="12700" extrusionH="1700" prstMaterial="dkEdge">
            <a:bevelT w="25400" h="6350" prst="softRound"/>
            <a:bevelB w="0" h="0" prst="convex"/>
          </a:sp3d>
        </p:spPr>
        <p:style>
          <a:lnRef idx="1">
            <a:schemeClr val="accent2">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Tree>
    <p:extLst>
      <p:ext uri="{BB962C8B-B14F-4D97-AF65-F5344CB8AC3E}">
        <p14:creationId xmlns:p14="http://schemas.microsoft.com/office/powerpoint/2010/main" xmlns="" val="161873181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p:cNvPicPr>
            <a:picLocks noChangeAspect="1"/>
          </p:cNvPicPr>
          <p:nvPr/>
        </p:nvPicPr>
        <p:blipFill>
          <a:blip r:embed="rId2" cstate="print">
            <a:duotone>
              <a:schemeClr val="bg2">
                <a:shade val="45000"/>
                <a:satMod val="135000"/>
              </a:schemeClr>
              <a:prstClr val="white"/>
            </a:duotone>
          </a:blip>
          <a:stretch>
            <a:fillRect/>
          </a:stretch>
        </p:blipFill>
        <p:spPr>
          <a:xfrm>
            <a:off x="-529" y="-378282"/>
            <a:ext cx="12193057" cy="7614564"/>
          </a:xfrm>
          <a:prstGeom prst="rect">
            <a:avLst/>
          </a:prstGeom>
        </p:spPr>
      </p:pic>
      <p:sp>
        <p:nvSpPr>
          <p:cNvPr id="2" name="Τίτλος 1"/>
          <p:cNvSpPr>
            <a:spLocks noGrp="1"/>
          </p:cNvSpPr>
          <p:nvPr>
            <p:ph type="title"/>
          </p:nvPr>
        </p:nvSpPr>
        <p:spPr/>
        <p:txBody>
          <a:bodyPr/>
          <a:lstStyle/>
          <a:p>
            <a:pPr algn="ctr"/>
            <a:r>
              <a:rPr lang="el-GR" b="1" dirty="0" smtClean="0">
                <a:latin typeface="Bahnschrift Light Condensed" panose="020B0502040204020203" pitchFamily="34" charset="0"/>
              </a:rPr>
              <a:t>Το </a:t>
            </a:r>
            <a:r>
              <a:rPr lang="el-GR" b="1" dirty="0">
                <a:latin typeface="Bahnschrift Light Condensed" panose="020B0502040204020203" pitchFamily="34" charset="0"/>
              </a:rPr>
              <a:t>Χαμάμ</a:t>
            </a:r>
            <a:endParaRPr lang="el-GR" b="1" dirty="0"/>
          </a:p>
        </p:txBody>
      </p:sp>
      <p:sp>
        <p:nvSpPr>
          <p:cNvPr id="3" name="Θέση περιεχομένου 2"/>
          <p:cNvSpPr>
            <a:spLocks noGrp="1"/>
          </p:cNvSpPr>
          <p:nvPr>
            <p:ph idx="1"/>
          </p:nvPr>
        </p:nvSpPr>
        <p:spPr>
          <a:xfrm>
            <a:off x="657726" y="1825624"/>
            <a:ext cx="11309685" cy="5032375"/>
          </a:xfrm>
        </p:spPr>
        <p:txBody>
          <a:bodyPr anchor="t">
            <a:normAutofit fontScale="85000" lnSpcReduction="20000"/>
          </a:bodyPr>
          <a:lstStyle/>
          <a:p>
            <a:r>
              <a:rPr lang="el-GR" dirty="0" smtClean="0"/>
              <a:t>Τριγύρω στη στέρνα υπήρχαν πάγκοι, όπου κάθονταν οι γυναίκες για να κουβεντιάζουν.</a:t>
            </a:r>
          </a:p>
          <a:p>
            <a:endParaRPr lang="el-GR" dirty="0" smtClean="0"/>
          </a:p>
          <a:p>
            <a:pPr algn="just"/>
            <a:r>
              <a:rPr lang="el-GR" dirty="0" smtClean="0"/>
              <a:t>Πίσω από τους πάγκους υπήρχαν άλλες μικρότερες γούρνες, όπου οι γυναίκες λούζονταν, σαπουνίζονταν και έπλεναν τα παιδιά τους.</a:t>
            </a:r>
          </a:p>
          <a:p>
            <a:endParaRPr lang="el-GR" b="0" dirty="0" smtClean="0">
              <a:effectLst/>
            </a:endParaRPr>
          </a:p>
          <a:p>
            <a:r>
              <a:rPr lang="el-GR" dirty="0" smtClean="0"/>
              <a:t>Ψηλές, θολωτές πόρτες οδηγούσαν σε ιδιαίτερα δωμάτια όπου οι λουτράρισσες έτριβαν τα πλυμένα κορμιά και τα άλειβαν με αρωματικά έλαια.</a:t>
            </a:r>
          </a:p>
          <a:p>
            <a:endParaRPr lang="el-GR" dirty="0"/>
          </a:p>
          <a:p>
            <a:pPr algn="just"/>
            <a:r>
              <a:rPr lang="el-GR" dirty="0" smtClean="0"/>
              <a:t>Οι ατμοί και η συνύπαρξη τόσο πολλών ατόμων στον ίδιο χώρο, δημιουργούσε μια βαριά και αποπνικτική ατμόσφαιρα που προκαλούσε δύσπνοια.</a:t>
            </a:r>
          </a:p>
          <a:p>
            <a:pPr algn="just"/>
            <a:endParaRPr lang="el-GR" dirty="0"/>
          </a:p>
          <a:p>
            <a:pPr marL="0" indent="0" algn="ctr">
              <a:buNone/>
            </a:pPr>
            <a:r>
              <a:rPr lang="el-GR" b="1" dirty="0" smtClean="0">
                <a:solidFill>
                  <a:srgbClr val="C00000"/>
                </a:solidFill>
              </a:rPr>
              <a:t>Η εξαφάνιση των θρησκευτικών χαρακτηριστικών και η ισοπέδωση των κοινωνικών τάξεων που πραγματοποιούνταν στην μεγάλη κεντρική αίθουσα παρουσίαζε ιδιαίτερο ενδιαφέρον. Δεν μπορούσες πλέον να ξεχωρίσεις τον μουσουλμάνο από το χριστιανό.</a:t>
            </a:r>
          </a:p>
        </p:txBody>
      </p:sp>
      <p:sp>
        <p:nvSpPr>
          <p:cNvPr id="5" name="Θέση αριθμού διαφάνειας 4"/>
          <p:cNvSpPr>
            <a:spLocks noGrp="1"/>
          </p:cNvSpPr>
          <p:nvPr>
            <p:ph type="sldNum" sz="quarter" idx="12"/>
          </p:nvPr>
        </p:nvSpPr>
        <p:spPr/>
        <p:txBody>
          <a:bodyPr/>
          <a:lstStyle/>
          <a:p>
            <a:fld id="{98D18766-1880-4D6C-BF9E-240D5B5CC1C9}" type="slidenum">
              <a:rPr lang="el-GR" smtClean="0"/>
              <a:pPr/>
              <a:t>39</a:t>
            </a:fld>
            <a:endParaRPr lang="el-GR"/>
          </a:p>
        </p:txBody>
      </p:sp>
      <p:sp>
        <p:nvSpPr>
          <p:cNvPr id="6" name="Οβάλ 5"/>
          <p:cNvSpPr/>
          <p:nvPr/>
        </p:nvSpPr>
        <p:spPr>
          <a:xfrm>
            <a:off x="839788" y="365125"/>
            <a:ext cx="1087834" cy="1087834"/>
          </a:xfrm>
          <a:prstGeom prst="ellipse">
            <a:avLst/>
          </a:prstGeom>
          <a:blipFill dpi="0" rotWithShape="0">
            <a:blip r:embed="rId3" cstate="print">
              <a:extLst>
                <a:ext uri="{28A0092B-C50C-407E-A947-70E740481C1C}">
                  <a14:useLocalDpi xmlns:a14="http://schemas.microsoft.com/office/drawing/2010/main" xmlns="" val="0"/>
                </a:ext>
              </a:extLst>
            </a:blip>
            <a:srcRect/>
            <a:stretch>
              <a:fillRect/>
            </a:stretch>
          </a:blipFill>
          <a:scene3d>
            <a:camera prst="orthographicFront"/>
            <a:lightRig rig="chilly" dir="t"/>
          </a:scene3d>
          <a:sp3d z="12700" extrusionH="1700" prstMaterial="dkEdge">
            <a:bevelT w="25400" h="6350" prst="softRound"/>
            <a:bevelB w="0" h="0" prst="convex"/>
          </a:sp3d>
        </p:spPr>
        <p:style>
          <a:lnRef idx="1">
            <a:schemeClr val="accent2">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Tree>
    <p:extLst>
      <p:ext uri="{BB962C8B-B14F-4D97-AF65-F5344CB8AC3E}">
        <p14:creationId xmlns:p14="http://schemas.microsoft.com/office/powerpoint/2010/main" xmlns="" val="5177543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p:cNvPicPr>
            <a:picLocks noChangeAspect="1"/>
          </p:cNvPicPr>
          <p:nvPr/>
        </p:nvPicPr>
        <p:blipFill>
          <a:blip r:embed="rId2" cstate="print">
            <a:duotone>
              <a:schemeClr val="bg2">
                <a:shade val="45000"/>
                <a:satMod val="135000"/>
              </a:schemeClr>
              <a:prstClr val="white"/>
            </a:duotone>
          </a:blip>
          <a:stretch>
            <a:fillRect/>
          </a:stretch>
        </p:blipFill>
        <p:spPr>
          <a:xfrm>
            <a:off x="-529" y="-378282"/>
            <a:ext cx="12193057" cy="7614564"/>
          </a:xfrm>
          <a:prstGeom prst="rect">
            <a:avLst/>
          </a:prstGeom>
        </p:spPr>
      </p:pic>
      <p:sp>
        <p:nvSpPr>
          <p:cNvPr id="2" name="Τίτλος 1"/>
          <p:cNvSpPr>
            <a:spLocks noGrp="1"/>
          </p:cNvSpPr>
          <p:nvPr>
            <p:ph type="title"/>
          </p:nvPr>
        </p:nvSpPr>
        <p:spPr/>
        <p:txBody>
          <a:bodyPr/>
          <a:lstStyle/>
          <a:p>
            <a:pPr algn="ctr"/>
            <a:r>
              <a:rPr lang="el-GR" b="1" dirty="0" smtClean="0">
                <a:latin typeface="Bahnschrift Light Condensed" panose="020B0502040204020203" pitchFamily="34" charset="0"/>
              </a:rPr>
              <a:t>Επαρχία της Βιθυνίας</a:t>
            </a:r>
            <a:endParaRPr lang="el-GR" dirty="0"/>
          </a:p>
        </p:txBody>
      </p:sp>
      <p:sp>
        <p:nvSpPr>
          <p:cNvPr id="3" name="Θέση περιεχομένου 2"/>
          <p:cNvSpPr>
            <a:spLocks noGrp="1"/>
          </p:cNvSpPr>
          <p:nvPr>
            <p:ph idx="1"/>
          </p:nvPr>
        </p:nvSpPr>
        <p:spPr>
          <a:xfrm>
            <a:off x="838199" y="1825624"/>
            <a:ext cx="10106609" cy="4799111"/>
          </a:xfrm>
        </p:spPr>
        <p:txBody>
          <a:bodyPr>
            <a:normAutofit/>
          </a:bodyPr>
          <a:lstStyle/>
          <a:p>
            <a:pPr algn="just"/>
            <a:r>
              <a:rPr lang="el-GR" sz="1600" dirty="0"/>
              <a:t>Η Βιθυνία είναι </a:t>
            </a:r>
            <a:r>
              <a:rPr lang="el-GR" sz="1600" b="1" dirty="0">
                <a:solidFill>
                  <a:srgbClr val="C00000"/>
                </a:solidFill>
              </a:rPr>
              <a:t>ιστορική περιοχή της Μικράς Ασίας</a:t>
            </a:r>
            <a:r>
              <a:rPr lang="el-GR" sz="1600" dirty="0"/>
              <a:t>, που απετέλεσε ρωμαϊκή επαρχία, ενώ αναφέρεται και στην Καινή Διαθήκη</a:t>
            </a:r>
            <a:r>
              <a:rPr lang="el-GR" sz="1600" dirty="0" smtClean="0"/>
              <a:t>.</a:t>
            </a:r>
          </a:p>
          <a:p>
            <a:pPr algn="just"/>
            <a:endParaRPr lang="el-GR" sz="1600" dirty="0"/>
          </a:p>
          <a:p>
            <a:pPr algn="just"/>
            <a:r>
              <a:rPr lang="el-GR" sz="1600" dirty="0"/>
              <a:t>H Βιθυνία βρίσκεται στην </a:t>
            </a:r>
            <a:r>
              <a:rPr lang="el-GR" sz="1600" b="1" dirty="0">
                <a:solidFill>
                  <a:srgbClr val="C00000"/>
                </a:solidFill>
              </a:rPr>
              <a:t>βορειοδυτική γωνία της μικρασιατικής χερσονήσου</a:t>
            </a:r>
            <a:r>
              <a:rPr lang="el-GR" sz="1600" dirty="0"/>
              <a:t>, αγκαλιάζοντας τη νότια ακτή της </a:t>
            </a:r>
            <a:r>
              <a:rPr lang="el-GR" sz="1600" dirty="0" smtClean="0"/>
              <a:t>Προποντίδας </a:t>
            </a:r>
            <a:r>
              <a:rPr lang="el-GR" sz="1600" dirty="0"/>
              <a:t>και επεκτεινόμενη μέχρι τον </a:t>
            </a:r>
            <a:r>
              <a:rPr lang="el-GR" sz="1600" dirty="0" smtClean="0"/>
              <a:t>Εύξεινο Πόντο.</a:t>
            </a:r>
            <a:r>
              <a:rPr lang="de-DE" sz="1600" dirty="0" smtClean="0"/>
              <a:t> </a:t>
            </a:r>
            <a:endParaRPr lang="el-GR" sz="1600" dirty="0" smtClean="0"/>
          </a:p>
          <a:p>
            <a:pPr algn="just"/>
            <a:endParaRPr lang="el-GR" sz="1600" dirty="0"/>
          </a:p>
          <a:p>
            <a:pPr algn="just"/>
            <a:r>
              <a:rPr lang="el-GR" sz="1600" dirty="0" smtClean="0"/>
              <a:t>Αυτή </a:t>
            </a:r>
            <a:r>
              <a:rPr lang="el-GR" sz="1600" dirty="0"/>
              <a:t>της η θέση την ορίζει ως αναγκαστικό πέρασμα για την περαίωση από την Ευρώπη στην Ασία και αντιστρόφως μέσω του Βοσπόρου, ενώ με τα λιμάνια της ελέγχει τα Στενά και τις εκεί θαλάσσιες προσβάσεις. </a:t>
            </a:r>
            <a:endParaRPr lang="el-GR" sz="1600" dirty="0" smtClean="0"/>
          </a:p>
          <a:p>
            <a:pPr algn="just"/>
            <a:endParaRPr lang="el-GR" sz="1600" dirty="0"/>
          </a:p>
          <a:p>
            <a:pPr algn="just"/>
            <a:r>
              <a:rPr lang="el-GR" sz="1600" dirty="0"/>
              <a:t>Η χερσαία της μάζα δίνει πρόσβαση προς τις παρευξείνιες ακτές (Παφλαγονία, Πόντος), το εσωτερικό της Μικράς Ασίας (Φρυγία) και τις δυτικές περιοχές (Μυσία, Ιωνία), σε απόσταση αναπνοής από τον Ελλήσποντο και το Αιγαίο πέλαγος</a:t>
            </a:r>
            <a:r>
              <a:rPr lang="el-GR" sz="1600" dirty="0" smtClean="0"/>
              <a:t>.</a:t>
            </a:r>
          </a:p>
          <a:p>
            <a:pPr algn="just"/>
            <a:endParaRPr lang="el-GR" sz="1600" dirty="0"/>
          </a:p>
          <a:p>
            <a:pPr algn="just"/>
            <a:r>
              <a:rPr lang="el-GR" sz="1600" dirty="0"/>
              <a:t>Γη εύφορη και ευνοϊκή για γεωργία, η Βιθυνία υπήρξε διαχρονικά πολύ πλούσια. Στο γεωγραφικό ανάγλυφο ξεχωρίζει ο Βιθυνικός Όλυμπος, με υψόμετρο άνω των </a:t>
            </a:r>
            <a:r>
              <a:rPr lang="el-GR" sz="1600" dirty="0" smtClean="0"/>
              <a:t>2.500 </a:t>
            </a:r>
            <a:r>
              <a:rPr lang="el-GR" sz="1600" dirty="0"/>
              <a:t>μέτρων, ενώ υπάρχουν και πυκνά </a:t>
            </a:r>
            <a:r>
              <a:rPr lang="el-GR" sz="1600" dirty="0" smtClean="0"/>
              <a:t>δάση.</a:t>
            </a:r>
            <a:r>
              <a:rPr lang="el-GR" sz="1600" dirty="0"/>
              <a:t> Είναι δύσβατη περιοχή με απόκρημνους </a:t>
            </a:r>
            <a:r>
              <a:rPr lang="el-GR" sz="1600" dirty="0" smtClean="0"/>
              <a:t>λόφους.</a:t>
            </a:r>
            <a:endParaRPr lang="el-GR" sz="1600" dirty="0"/>
          </a:p>
          <a:p>
            <a:pPr algn="just"/>
            <a:endParaRPr lang="el-GR" sz="1600" dirty="0"/>
          </a:p>
        </p:txBody>
      </p:sp>
      <p:pic>
        <p:nvPicPr>
          <p:cNvPr id="6" name="Εικόνα 5"/>
          <p:cNvPicPr>
            <a:picLocks noChangeAspect="1"/>
          </p:cNvPicPr>
          <p:nvPr/>
        </p:nvPicPr>
        <p:blipFill>
          <a:blip r:embed="rId3" cstate="print"/>
          <a:stretch>
            <a:fillRect/>
          </a:stretch>
        </p:blipFill>
        <p:spPr>
          <a:xfrm>
            <a:off x="838200" y="365125"/>
            <a:ext cx="1091279" cy="1091279"/>
          </a:xfrm>
          <a:prstGeom prst="rect">
            <a:avLst/>
          </a:prstGeom>
        </p:spPr>
      </p:pic>
      <p:sp>
        <p:nvSpPr>
          <p:cNvPr id="7" name="Θέση αριθμού διαφάνειας 6"/>
          <p:cNvSpPr>
            <a:spLocks noGrp="1"/>
          </p:cNvSpPr>
          <p:nvPr>
            <p:ph type="sldNum" sz="quarter" idx="12"/>
          </p:nvPr>
        </p:nvSpPr>
        <p:spPr/>
        <p:txBody>
          <a:bodyPr/>
          <a:lstStyle/>
          <a:p>
            <a:fld id="{98D18766-1880-4D6C-BF9E-240D5B5CC1C9}" type="slidenum">
              <a:rPr lang="el-GR" smtClean="0"/>
              <a:pPr/>
              <a:t>4</a:t>
            </a:fld>
            <a:endParaRPr lang="el-GR"/>
          </a:p>
        </p:txBody>
      </p:sp>
    </p:spTree>
    <p:extLst>
      <p:ext uri="{BB962C8B-B14F-4D97-AF65-F5344CB8AC3E}">
        <p14:creationId xmlns:p14="http://schemas.microsoft.com/office/powerpoint/2010/main" xmlns="" val="91223570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Θέση περιεχομένου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7802880"/>
          </a:xfrm>
        </p:spPr>
      </p:pic>
      <p:sp>
        <p:nvSpPr>
          <p:cNvPr id="2" name="Θέση αριθμού διαφάνειας 1"/>
          <p:cNvSpPr>
            <a:spLocks noGrp="1"/>
          </p:cNvSpPr>
          <p:nvPr>
            <p:ph type="sldNum" sz="quarter" idx="12"/>
          </p:nvPr>
        </p:nvSpPr>
        <p:spPr/>
        <p:txBody>
          <a:bodyPr/>
          <a:lstStyle/>
          <a:p>
            <a:fld id="{98D18766-1880-4D6C-BF9E-240D5B5CC1C9}" type="slidenum">
              <a:rPr lang="el-GR" smtClean="0"/>
              <a:pPr/>
              <a:t>40</a:t>
            </a:fld>
            <a:endParaRPr lang="el-GR"/>
          </a:p>
        </p:txBody>
      </p:sp>
    </p:spTree>
    <p:extLst>
      <p:ext uri="{BB962C8B-B14F-4D97-AF65-F5344CB8AC3E}">
        <p14:creationId xmlns:p14="http://schemas.microsoft.com/office/powerpoint/2010/main" xmlns="" val="381346651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p:cNvPicPr>
            <a:picLocks noChangeAspect="1"/>
          </p:cNvPicPr>
          <p:nvPr/>
        </p:nvPicPr>
        <p:blipFill>
          <a:blip r:embed="rId2" cstate="print">
            <a:duotone>
              <a:schemeClr val="bg2">
                <a:shade val="45000"/>
                <a:satMod val="135000"/>
              </a:schemeClr>
              <a:prstClr val="white"/>
            </a:duotone>
          </a:blip>
          <a:stretch>
            <a:fillRect/>
          </a:stretch>
        </p:blipFill>
        <p:spPr>
          <a:xfrm>
            <a:off x="-529" y="-378282"/>
            <a:ext cx="12193057" cy="7614564"/>
          </a:xfrm>
          <a:prstGeom prst="rect">
            <a:avLst/>
          </a:prstGeom>
        </p:spPr>
      </p:pic>
      <p:sp>
        <p:nvSpPr>
          <p:cNvPr id="2" name="Τίτλος 1"/>
          <p:cNvSpPr>
            <a:spLocks noGrp="1"/>
          </p:cNvSpPr>
          <p:nvPr>
            <p:ph type="title"/>
          </p:nvPr>
        </p:nvSpPr>
        <p:spPr/>
        <p:txBody>
          <a:bodyPr>
            <a:normAutofit/>
          </a:bodyPr>
          <a:lstStyle/>
          <a:p>
            <a:pPr algn="ctr"/>
            <a:r>
              <a:rPr lang="el-GR" sz="6600" b="1" dirty="0" smtClean="0">
                <a:latin typeface="Bahnschrift Light Condensed" panose="020B0502040204020203" pitchFamily="34" charset="0"/>
              </a:rPr>
              <a:t>Ιστορικά Στοιχεία</a:t>
            </a:r>
          </a:p>
        </p:txBody>
      </p:sp>
      <p:pic>
        <p:nvPicPr>
          <p:cNvPr id="5" name="Θέση περιεχομένου 4"/>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4000498" y="2185712"/>
            <a:ext cx="4191000" cy="4191000"/>
          </a:xfrm>
          <a:prstGeom prst="rect">
            <a:avLst/>
          </a:prstGeom>
          <a:ln>
            <a:noFill/>
          </a:ln>
          <a:effectLst>
            <a:outerShdw blurRad="292100" dist="139700" dir="2700000" algn="tl" rotWithShape="0">
              <a:srgbClr val="333333">
                <a:alpha val="65000"/>
              </a:srgbClr>
            </a:outerShdw>
          </a:effectLst>
        </p:spPr>
      </p:pic>
      <p:sp>
        <p:nvSpPr>
          <p:cNvPr id="3" name="Θέση αριθμού διαφάνειας 2"/>
          <p:cNvSpPr>
            <a:spLocks noGrp="1"/>
          </p:cNvSpPr>
          <p:nvPr>
            <p:ph type="sldNum" sz="quarter" idx="12"/>
          </p:nvPr>
        </p:nvSpPr>
        <p:spPr/>
        <p:txBody>
          <a:bodyPr/>
          <a:lstStyle/>
          <a:p>
            <a:fld id="{98D18766-1880-4D6C-BF9E-240D5B5CC1C9}" type="slidenum">
              <a:rPr lang="el-GR" smtClean="0"/>
              <a:pPr/>
              <a:t>41</a:t>
            </a:fld>
            <a:endParaRPr lang="el-GR"/>
          </a:p>
        </p:txBody>
      </p:sp>
    </p:spTree>
    <p:extLst>
      <p:ext uri="{BB962C8B-B14F-4D97-AF65-F5344CB8AC3E}">
        <p14:creationId xmlns:p14="http://schemas.microsoft.com/office/powerpoint/2010/main" xmlns="" val="295801156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p:cNvPicPr>
            <a:picLocks noChangeAspect="1"/>
          </p:cNvPicPr>
          <p:nvPr/>
        </p:nvPicPr>
        <p:blipFill>
          <a:blip r:embed="rId2" cstate="print">
            <a:duotone>
              <a:schemeClr val="bg2">
                <a:shade val="45000"/>
                <a:satMod val="135000"/>
              </a:schemeClr>
              <a:prstClr val="white"/>
            </a:duotone>
          </a:blip>
          <a:stretch>
            <a:fillRect/>
          </a:stretch>
        </p:blipFill>
        <p:spPr>
          <a:xfrm>
            <a:off x="-529" y="-378282"/>
            <a:ext cx="12193057" cy="7614564"/>
          </a:xfrm>
          <a:prstGeom prst="rect">
            <a:avLst/>
          </a:prstGeom>
        </p:spPr>
      </p:pic>
      <p:sp>
        <p:nvSpPr>
          <p:cNvPr id="2" name="Τίτλος 1"/>
          <p:cNvSpPr>
            <a:spLocks noGrp="1"/>
          </p:cNvSpPr>
          <p:nvPr>
            <p:ph type="title"/>
          </p:nvPr>
        </p:nvSpPr>
        <p:spPr/>
        <p:txBody>
          <a:bodyPr>
            <a:normAutofit/>
          </a:bodyPr>
          <a:lstStyle/>
          <a:p>
            <a:pPr algn="ctr"/>
            <a:r>
              <a:rPr lang="el-GR" b="1" dirty="0">
                <a:latin typeface="Bahnschrift Light Condensed" panose="020B0502040204020203" pitchFamily="34" charset="0"/>
              </a:rPr>
              <a:t>Ο διαμελισμός της </a:t>
            </a:r>
            <a:r>
              <a:rPr lang="el-GR" b="1" dirty="0" smtClean="0">
                <a:latin typeface="Bahnschrift Light Condensed" panose="020B0502040204020203" pitchFamily="34" charset="0"/>
              </a:rPr>
              <a:t/>
            </a:r>
            <a:br>
              <a:rPr lang="el-GR" b="1" dirty="0" smtClean="0">
                <a:latin typeface="Bahnschrift Light Condensed" panose="020B0502040204020203" pitchFamily="34" charset="0"/>
              </a:rPr>
            </a:br>
            <a:r>
              <a:rPr lang="el-GR" b="1" dirty="0" smtClean="0">
                <a:latin typeface="Bahnschrift Light Condensed" panose="020B0502040204020203" pitchFamily="34" charset="0"/>
              </a:rPr>
              <a:t>Οθωμανικής </a:t>
            </a:r>
            <a:r>
              <a:rPr lang="el-GR" b="1" dirty="0">
                <a:latin typeface="Bahnschrift Light Condensed" panose="020B0502040204020203" pitchFamily="34" charset="0"/>
              </a:rPr>
              <a:t>Αυτοκρατορίας</a:t>
            </a:r>
          </a:p>
        </p:txBody>
      </p:sp>
      <p:sp>
        <p:nvSpPr>
          <p:cNvPr id="3" name="Θέση περιεχομένου 2"/>
          <p:cNvSpPr>
            <a:spLocks noGrp="1"/>
          </p:cNvSpPr>
          <p:nvPr>
            <p:ph idx="1"/>
          </p:nvPr>
        </p:nvSpPr>
        <p:spPr>
          <a:xfrm>
            <a:off x="657726" y="1825624"/>
            <a:ext cx="11309685" cy="5032375"/>
          </a:xfrm>
        </p:spPr>
        <p:txBody>
          <a:bodyPr anchor="t">
            <a:normAutofit fontScale="77500" lnSpcReduction="20000"/>
          </a:bodyPr>
          <a:lstStyle/>
          <a:p>
            <a:pPr algn="just"/>
            <a:r>
              <a:rPr lang="el-GR" dirty="0" smtClean="0"/>
              <a:t>Η κατάσταση στην χερσόνησο του Αίμου είχε πάρει φωτιά. Τα μικρά, νεοσύστατα εθνικά κράτη, (Ελλάδα, Σερβία, Βουλγαρία) βιάζονταν να αποσπάσουν τμήματα από την Ο.Α.</a:t>
            </a:r>
          </a:p>
          <a:p>
            <a:pPr algn="just"/>
            <a:endParaRPr lang="el-GR" dirty="0" smtClean="0"/>
          </a:p>
          <a:p>
            <a:pPr algn="just"/>
            <a:r>
              <a:rPr lang="el-GR" dirty="0" smtClean="0"/>
              <a:t>Όταν η Ο.Α. εγκατέλειψε στα χέρια των κρατών αυτών το μεγαλύτερο μέρος των ευρωπαϊκών της κτήσεων, οι «άλλοτε σύμμαχοι» στράφηκαν ο ένας εναντίον του άλλου.</a:t>
            </a:r>
          </a:p>
          <a:p>
            <a:pPr algn="just"/>
            <a:endParaRPr lang="el-GR" b="0" dirty="0" smtClean="0">
              <a:effectLst/>
            </a:endParaRPr>
          </a:p>
          <a:p>
            <a:pPr algn="just"/>
            <a:r>
              <a:rPr lang="el-GR" dirty="0" smtClean="0"/>
              <a:t>Με το τέλος των Βαλκανικών πολέμων το ελληνικό κράτος είχε διπλασιάσει την και τον πληθυσμό του. Νησιά και πολιτείες που ήταν από την αρχή του χρόνου ελληνικές κι όπου, παρά τους αιώνες που είχαν περάσει, το ελληνικό στοιχείο παρέμενε κυρίαρχο, βρέθηκαν ξανά μέσα σε ένα </a:t>
            </a:r>
            <a:r>
              <a:rPr lang="el-GR" b="1" dirty="0" smtClean="0">
                <a:solidFill>
                  <a:srgbClr val="0070C0"/>
                </a:solidFill>
              </a:rPr>
              <a:t>ενιαίο ελληνικό κράτος</a:t>
            </a:r>
            <a:r>
              <a:rPr lang="el-GR" dirty="0" smtClean="0"/>
              <a:t>.</a:t>
            </a:r>
          </a:p>
          <a:p>
            <a:pPr algn="just"/>
            <a:endParaRPr lang="el-GR" dirty="0"/>
          </a:p>
          <a:p>
            <a:pPr algn="just"/>
            <a:r>
              <a:rPr lang="el-GR" dirty="0" smtClean="0"/>
              <a:t>Με τον διαμελισμό ωστόσο της Ο.Α. γεννήθηκε και η ανάγκη για </a:t>
            </a:r>
            <a:r>
              <a:rPr lang="el-GR" b="1" dirty="0" smtClean="0">
                <a:solidFill>
                  <a:srgbClr val="0070C0"/>
                </a:solidFill>
              </a:rPr>
              <a:t>εθνοτική και θρησκευτική καθαρότητα</a:t>
            </a:r>
            <a:r>
              <a:rPr lang="el-GR" dirty="0" smtClean="0"/>
              <a:t>. Οι ελληνικοί πληθυσμοί επομένως που έμειναν έξω από τα σύνορα του νεοσύστατου ελληνικού κράτους βρίσκονταν σε μεγάλο κίνδυνο λόγω των επερχόμενων </a:t>
            </a:r>
            <a:r>
              <a:rPr lang="el-GR" b="1" dirty="0" smtClean="0">
                <a:solidFill>
                  <a:srgbClr val="0070C0"/>
                </a:solidFill>
              </a:rPr>
              <a:t>εθνοκαθάρσεων</a:t>
            </a:r>
            <a:r>
              <a:rPr lang="el-GR" dirty="0" smtClean="0"/>
              <a:t>.</a:t>
            </a:r>
          </a:p>
        </p:txBody>
      </p:sp>
      <p:sp>
        <p:nvSpPr>
          <p:cNvPr id="5" name="Θέση αριθμού διαφάνειας 4"/>
          <p:cNvSpPr>
            <a:spLocks noGrp="1"/>
          </p:cNvSpPr>
          <p:nvPr>
            <p:ph type="sldNum" sz="quarter" idx="12"/>
          </p:nvPr>
        </p:nvSpPr>
        <p:spPr/>
        <p:txBody>
          <a:bodyPr/>
          <a:lstStyle/>
          <a:p>
            <a:fld id="{98D18766-1880-4D6C-BF9E-240D5B5CC1C9}" type="slidenum">
              <a:rPr lang="el-GR" smtClean="0"/>
              <a:pPr/>
              <a:t>42</a:t>
            </a:fld>
            <a:endParaRPr lang="el-GR"/>
          </a:p>
        </p:txBody>
      </p:sp>
      <p:sp>
        <p:nvSpPr>
          <p:cNvPr id="6" name="Οβάλ 5"/>
          <p:cNvSpPr/>
          <p:nvPr/>
        </p:nvSpPr>
        <p:spPr>
          <a:xfrm>
            <a:off x="657726" y="365125"/>
            <a:ext cx="1087834" cy="1087834"/>
          </a:xfrm>
          <a:prstGeom prst="ellipse">
            <a:avLst/>
          </a:prstGeom>
          <a:blipFill dpi="0" rotWithShape="0">
            <a:blip r:embed="rId3" cstate="print">
              <a:extLst>
                <a:ext uri="{28A0092B-C50C-407E-A947-70E740481C1C}">
                  <a14:useLocalDpi xmlns:a14="http://schemas.microsoft.com/office/drawing/2010/main" xmlns="" val="0"/>
                </a:ext>
              </a:extLst>
            </a:blip>
            <a:srcRect/>
            <a:stretch>
              <a:fillRect/>
            </a:stretch>
          </a:blipFill>
          <a:scene3d>
            <a:camera prst="orthographicFront"/>
            <a:lightRig rig="chilly" dir="t"/>
          </a:scene3d>
          <a:sp3d z="12700" extrusionH="1700" prstMaterial="dkEdge">
            <a:bevelT w="25400" h="6350" prst="softRound"/>
            <a:bevelB w="0" h="0" prst="convex"/>
          </a:sp3d>
        </p:spPr>
        <p:style>
          <a:lnRef idx="1">
            <a:schemeClr val="accent2">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Tree>
    <p:extLst>
      <p:ext uri="{BB962C8B-B14F-4D97-AF65-F5344CB8AC3E}">
        <p14:creationId xmlns:p14="http://schemas.microsoft.com/office/powerpoint/2010/main" xmlns="" val="319057681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pic>
        <p:nvPicPr>
          <p:cNvPr id="4" name="Θέση περιεχομένου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0" y="139959"/>
            <a:ext cx="12225236" cy="6512767"/>
          </a:xfrm>
        </p:spPr>
      </p:pic>
      <p:sp>
        <p:nvSpPr>
          <p:cNvPr id="3" name="Θέση αριθμού διαφάνειας 2"/>
          <p:cNvSpPr>
            <a:spLocks noGrp="1"/>
          </p:cNvSpPr>
          <p:nvPr>
            <p:ph type="sldNum" sz="quarter" idx="12"/>
          </p:nvPr>
        </p:nvSpPr>
        <p:spPr/>
        <p:txBody>
          <a:bodyPr/>
          <a:lstStyle/>
          <a:p>
            <a:fld id="{98D18766-1880-4D6C-BF9E-240D5B5CC1C9}" type="slidenum">
              <a:rPr lang="el-GR" smtClean="0"/>
              <a:pPr/>
              <a:t>43</a:t>
            </a:fld>
            <a:endParaRPr lang="el-GR"/>
          </a:p>
        </p:txBody>
      </p:sp>
    </p:spTree>
    <p:extLst>
      <p:ext uri="{BB962C8B-B14F-4D97-AF65-F5344CB8AC3E}">
        <p14:creationId xmlns:p14="http://schemas.microsoft.com/office/powerpoint/2010/main" xmlns="" val="406294836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p:cNvPicPr>
            <a:picLocks noChangeAspect="1"/>
          </p:cNvPicPr>
          <p:nvPr/>
        </p:nvPicPr>
        <p:blipFill>
          <a:blip r:embed="rId2" cstate="print">
            <a:duotone>
              <a:schemeClr val="bg2">
                <a:shade val="45000"/>
                <a:satMod val="135000"/>
              </a:schemeClr>
              <a:prstClr val="white"/>
            </a:duotone>
          </a:blip>
          <a:stretch>
            <a:fillRect/>
          </a:stretch>
        </p:blipFill>
        <p:spPr>
          <a:xfrm>
            <a:off x="-529" y="-378282"/>
            <a:ext cx="12193057" cy="7614564"/>
          </a:xfrm>
          <a:prstGeom prst="rect">
            <a:avLst/>
          </a:prstGeom>
        </p:spPr>
      </p:pic>
      <p:sp>
        <p:nvSpPr>
          <p:cNvPr id="2" name="Τίτλος 1"/>
          <p:cNvSpPr>
            <a:spLocks noGrp="1"/>
          </p:cNvSpPr>
          <p:nvPr>
            <p:ph type="title"/>
          </p:nvPr>
        </p:nvSpPr>
        <p:spPr/>
        <p:txBody>
          <a:bodyPr>
            <a:normAutofit/>
          </a:bodyPr>
          <a:lstStyle/>
          <a:p>
            <a:pPr algn="ctr"/>
            <a:r>
              <a:rPr lang="el-GR" b="1" dirty="0">
                <a:latin typeface="Bahnschrift Light Condensed" panose="020B0502040204020203" pitchFamily="34" charset="0"/>
              </a:rPr>
              <a:t>Πρώτος Παγκόσμιος Πόλεμος</a:t>
            </a:r>
          </a:p>
        </p:txBody>
      </p:sp>
      <p:sp>
        <p:nvSpPr>
          <p:cNvPr id="3" name="Θέση περιεχομένου 2"/>
          <p:cNvSpPr>
            <a:spLocks noGrp="1"/>
          </p:cNvSpPr>
          <p:nvPr>
            <p:ph idx="1"/>
          </p:nvPr>
        </p:nvSpPr>
        <p:spPr>
          <a:xfrm>
            <a:off x="657726" y="1825624"/>
            <a:ext cx="11378764" cy="5032375"/>
          </a:xfrm>
        </p:spPr>
        <p:txBody>
          <a:bodyPr anchor="t">
            <a:normAutofit fontScale="92500" lnSpcReduction="10000"/>
          </a:bodyPr>
          <a:lstStyle/>
          <a:p>
            <a:pPr algn="just"/>
            <a:r>
              <a:rPr lang="el-GR" dirty="0" smtClean="0"/>
              <a:t>Ένταξη της Τουρκίας στο </a:t>
            </a:r>
            <a:r>
              <a:rPr lang="el-GR" b="1" dirty="0" smtClean="0">
                <a:solidFill>
                  <a:srgbClr val="0070C0"/>
                </a:solidFill>
              </a:rPr>
              <a:t>μπλοκ των Κεντρικών Δυνάμεων </a:t>
            </a:r>
            <a:r>
              <a:rPr lang="el-GR" dirty="0" smtClean="0"/>
              <a:t>(</a:t>
            </a:r>
            <a:r>
              <a:rPr lang="el-GR" dirty="0"/>
              <a:t>Γερμανική και </a:t>
            </a:r>
            <a:r>
              <a:rPr lang="el-GR" dirty="0" smtClean="0"/>
              <a:t>Αυστροουγγρική Αυτοκρατορία, Βασίλειο της Βουλγαρίας)</a:t>
            </a:r>
          </a:p>
          <a:p>
            <a:pPr algn="just"/>
            <a:endParaRPr lang="el-GR" dirty="0" smtClean="0"/>
          </a:p>
          <a:p>
            <a:pPr algn="just"/>
            <a:r>
              <a:rPr lang="el-GR" dirty="0" smtClean="0"/>
              <a:t>Αποφασίστηκε από την Αντάντ</a:t>
            </a:r>
            <a:r>
              <a:rPr lang="el-GR" dirty="0"/>
              <a:t> </a:t>
            </a:r>
            <a:r>
              <a:rPr lang="el-GR" dirty="0" smtClean="0"/>
              <a:t>(Τσώρτσιλ) η </a:t>
            </a:r>
            <a:r>
              <a:rPr lang="el-GR" b="1" dirty="0" smtClean="0">
                <a:solidFill>
                  <a:srgbClr val="0070C0"/>
                </a:solidFill>
              </a:rPr>
              <a:t>κατάληψη της Κωνσταντινούπολης</a:t>
            </a:r>
            <a:r>
              <a:rPr lang="el-GR" dirty="0" smtClean="0"/>
              <a:t>.</a:t>
            </a:r>
          </a:p>
          <a:p>
            <a:pPr algn="just"/>
            <a:endParaRPr lang="el-GR" b="0" dirty="0" smtClean="0">
              <a:effectLst/>
            </a:endParaRPr>
          </a:p>
          <a:p>
            <a:pPr algn="just"/>
            <a:r>
              <a:rPr lang="el-GR" b="1" dirty="0" smtClean="0"/>
              <a:t>25 Απριλίου 1915</a:t>
            </a:r>
            <a:r>
              <a:rPr lang="el-GR" dirty="0" smtClean="0"/>
              <a:t>: Οι δυνάμεις της Αντάντ, Αυστραλοί και Νεοζηλανδοί, αποβιβάστηκαν στην χερσόνησο της </a:t>
            </a:r>
            <a:r>
              <a:rPr lang="el-GR" b="1" dirty="0" smtClean="0">
                <a:solidFill>
                  <a:srgbClr val="0070C0"/>
                </a:solidFill>
              </a:rPr>
              <a:t>Καλλίπολης</a:t>
            </a:r>
            <a:r>
              <a:rPr lang="el-GR" dirty="0" smtClean="0"/>
              <a:t>, για να αντιμετωπίσουν την απρόσμενα σθεναρή αντίσταση των τουρκικών δυνάμεων.</a:t>
            </a:r>
            <a:endParaRPr lang="en-US" dirty="0" smtClean="0"/>
          </a:p>
          <a:p>
            <a:pPr algn="just"/>
            <a:endParaRPr lang="el-GR" dirty="0"/>
          </a:p>
          <a:p>
            <a:pPr algn="just"/>
            <a:r>
              <a:rPr lang="el-GR" dirty="0" smtClean="0"/>
              <a:t>Η εκστρατεία των Δαρδανελλίων (</a:t>
            </a:r>
            <a:r>
              <a:rPr lang="el-GR" b="1" dirty="0" smtClean="0">
                <a:solidFill>
                  <a:srgbClr val="0070C0"/>
                </a:solidFill>
              </a:rPr>
              <a:t>Μάχη του Τσανακάλε</a:t>
            </a:r>
            <a:r>
              <a:rPr lang="en-US" dirty="0" smtClean="0"/>
              <a:t>) </a:t>
            </a:r>
            <a:r>
              <a:rPr lang="el-GR" dirty="0" smtClean="0"/>
              <a:t>ήταν μια από τις φονικότερες του πολέμου (περ. 400.000 νεκροί). Τόσο πάνω στη μάχη όσο και από τις επιδημίες που ακολούθησαν (τύφος, δυσεντερία, εξανθηματικός πυρετός).</a:t>
            </a:r>
          </a:p>
        </p:txBody>
      </p:sp>
      <p:sp>
        <p:nvSpPr>
          <p:cNvPr id="5" name="Θέση αριθμού διαφάνειας 4"/>
          <p:cNvSpPr>
            <a:spLocks noGrp="1"/>
          </p:cNvSpPr>
          <p:nvPr>
            <p:ph type="sldNum" sz="quarter" idx="12"/>
          </p:nvPr>
        </p:nvSpPr>
        <p:spPr/>
        <p:txBody>
          <a:bodyPr/>
          <a:lstStyle/>
          <a:p>
            <a:fld id="{98D18766-1880-4D6C-BF9E-240D5B5CC1C9}" type="slidenum">
              <a:rPr lang="el-GR" smtClean="0"/>
              <a:pPr/>
              <a:t>44</a:t>
            </a:fld>
            <a:endParaRPr lang="el-GR"/>
          </a:p>
        </p:txBody>
      </p:sp>
      <p:sp>
        <p:nvSpPr>
          <p:cNvPr id="6" name="Οβάλ 5"/>
          <p:cNvSpPr/>
          <p:nvPr/>
        </p:nvSpPr>
        <p:spPr>
          <a:xfrm>
            <a:off x="657726" y="365125"/>
            <a:ext cx="1087834" cy="1087834"/>
          </a:xfrm>
          <a:prstGeom prst="ellipse">
            <a:avLst/>
          </a:prstGeom>
          <a:blipFill dpi="0" rotWithShape="0">
            <a:blip r:embed="rId3" cstate="print">
              <a:extLst>
                <a:ext uri="{28A0092B-C50C-407E-A947-70E740481C1C}">
                  <a14:useLocalDpi xmlns:a14="http://schemas.microsoft.com/office/drawing/2010/main" xmlns="" val="0"/>
                </a:ext>
              </a:extLst>
            </a:blip>
            <a:srcRect/>
            <a:stretch>
              <a:fillRect/>
            </a:stretch>
          </a:blipFill>
          <a:scene3d>
            <a:camera prst="orthographicFront"/>
            <a:lightRig rig="chilly" dir="t"/>
          </a:scene3d>
          <a:sp3d z="12700" extrusionH="1700" prstMaterial="dkEdge">
            <a:bevelT w="25400" h="6350" prst="softRound"/>
            <a:bevelB w="0" h="0" prst="convex"/>
          </a:sp3d>
        </p:spPr>
        <p:style>
          <a:lnRef idx="1">
            <a:schemeClr val="accent2">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Tree>
    <p:extLst>
      <p:ext uri="{BB962C8B-B14F-4D97-AF65-F5344CB8AC3E}">
        <p14:creationId xmlns:p14="http://schemas.microsoft.com/office/powerpoint/2010/main" xmlns="" val="216644113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Θέση περιεχομένου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690466" y="0"/>
            <a:ext cx="10972800" cy="6858001"/>
          </a:xfrm>
        </p:spPr>
      </p:pic>
      <p:sp>
        <p:nvSpPr>
          <p:cNvPr id="5" name="TextBox 4"/>
          <p:cNvSpPr txBox="1"/>
          <p:nvPr/>
        </p:nvSpPr>
        <p:spPr>
          <a:xfrm>
            <a:off x="961054" y="102637"/>
            <a:ext cx="3135085" cy="400110"/>
          </a:xfrm>
          <a:prstGeom prst="rect">
            <a:avLst/>
          </a:prstGeom>
          <a:noFill/>
        </p:spPr>
        <p:txBody>
          <a:bodyPr wrap="square" rtlCol="0">
            <a:spAutoFit/>
          </a:bodyPr>
          <a:lstStyle/>
          <a:p>
            <a:r>
              <a:rPr lang="el-GR" sz="2000" b="1" dirty="0" smtClean="0">
                <a:solidFill>
                  <a:schemeClr val="bg1"/>
                </a:solidFill>
              </a:rPr>
              <a:t>Εκστρατεία Δαρδανελλίων</a:t>
            </a:r>
            <a:endParaRPr lang="el-GR" sz="2000" b="1" dirty="0">
              <a:solidFill>
                <a:schemeClr val="bg1"/>
              </a:solidFill>
            </a:endParaRPr>
          </a:p>
        </p:txBody>
      </p:sp>
      <p:sp>
        <p:nvSpPr>
          <p:cNvPr id="2" name="Θέση αριθμού διαφάνειας 1"/>
          <p:cNvSpPr>
            <a:spLocks noGrp="1"/>
          </p:cNvSpPr>
          <p:nvPr>
            <p:ph type="sldNum" sz="quarter" idx="12"/>
          </p:nvPr>
        </p:nvSpPr>
        <p:spPr/>
        <p:txBody>
          <a:bodyPr/>
          <a:lstStyle/>
          <a:p>
            <a:fld id="{98D18766-1880-4D6C-BF9E-240D5B5CC1C9}" type="slidenum">
              <a:rPr lang="el-GR" smtClean="0"/>
              <a:pPr/>
              <a:t>45</a:t>
            </a:fld>
            <a:endParaRPr lang="el-GR"/>
          </a:p>
        </p:txBody>
      </p:sp>
    </p:spTree>
    <p:extLst>
      <p:ext uri="{BB962C8B-B14F-4D97-AF65-F5344CB8AC3E}">
        <p14:creationId xmlns:p14="http://schemas.microsoft.com/office/powerpoint/2010/main" xmlns="" val="26938350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Θέση περιεχομένου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1315615" y="0"/>
            <a:ext cx="9405257" cy="6842325"/>
          </a:xfrm>
        </p:spPr>
      </p:pic>
      <p:sp>
        <p:nvSpPr>
          <p:cNvPr id="2" name="Θέση αριθμού διαφάνειας 1"/>
          <p:cNvSpPr>
            <a:spLocks noGrp="1"/>
          </p:cNvSpPr>
          <p:nvPr>
            <p:ph type="sldNum" sz="quarter" idx="12"/>
          </p:nvPr>
        </p:nvSpPr>
        <p:spPr/>
        <p:txBody>
          <a:bodyPr/>
          <a:lstStyle/>
          <a:p>
            <a:fld id="{98D18766-1880-4D6C-BF9E-240D5B5CC1C9}" type="slidenum">
              <a:rPr lang="el-GR" smtClean="0"/>
              <a:pPr/>
              <a:t>46</a:t>
            </a:fld>
            <a:endParaRPr lang="el-GR"/>
          </a:p>
        </p:txBody>
      </p:sp>
    </p:spTree>
    <p:extLst>
      <p:ext uri="{BB962C8B-B14F-4D97-AF65-F5344CB8AC3E}">
        <p14:creationId xmlns:p14="http://schemas.microsoft.com/office/powerpoint/2010/main" xmlns="" val="206339255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p:cNvPicPr>
            <a:picLocks noChangeAspect="1"/>
          </p:cNvPicPr>
          <p:nvPr/>
        </p:nvPicPr>
        <p:blipFill>
          <a:blip r:embed="rId2" cstate="print">
            <a:duotone>
              <a:schemeClr val="bg2">
                <a:shade val="45000"/>
                <a:satMod val="135000"/>
              </a:schemeClr>
              <a:prstClr val="white"/>
            </a:duotone>
          </a:blip>
          <a:stretch>
            <a:fillRect/>
          </a:stretch>
        </p:blipFill>
        <p:spPr>
          <a:xfrm>
            <a:off x="-529" y="-378282"/>
            <a:ext cx="12193057" cy="7614564"/>
          </a:xfrm>
          <a:prstGeom prst="rect">
            <a:avLst/>
          </a:prstGeom>
        </p:spPr>
      </p:pic>
      <p:sp>
        <p:nvSpPr>
          <p:cNvPr id="2" name="Τίτλος 1"/>
          <p:cNvSpPr>
            <a:spLocks noGrp="1"/>
          </p:cNvSpPr>
          <p:nvPr>
            <p:ph type="title"/>
          </p:nvPr>
        </p:nvSpPr>
        <p:spPr/>
        <p:txBody>
          <a:bodyPr>
            <a:normAutofit/>
          </a:bodyPr>
          <a:lstStyle/>
          <a:p>
            <a:pPr algn="ctr"/>
            <a:r>
              <a:rPr lang="el-GR" b="1" dirty="0">
                <a:latin typeface="Bahnschrift Light Condensed" panose="020B0502040204020203" pitchFamily="34" charset="0"/>
              </a:rPr>
              <a:t>Η Γενοκτονία των Αρμενίων</a:t>
            </a:r>
          </a:p>
        </p:txBody>
      </p:sp>
      <p:sp>
        <p:nvSpPr>
          <p:cNvPr id="3" name="Θέση περιεχομένου 2"/>
          <p:cNvSpPr>
            <a:spLocks noGrp="1"/>
          </p:cNvSpPr>
          <p:nvPr>
            <p:ph idx="1"/>
          </p:nvPr>
        </p:nvSpPr>
        <p:spPr>
          <a:xfrm>
            <a:off x="657726" y="1825624"/>
            <a:ext cx="11309685" cy="5032375"/>
          </a:xfrm>
        </p:spPr>
        <p:txBody>
          <a:bodyPr anchor="t">
            <a:normAutofit fontScale="85000" lnSpcReduction="20000"/>
          </a:bodyPr>
          <a:lstStyle/>
          <a:p>
            <a:r>
              <a:rPr lang="el-GR" dirty="0" smtClean="0"/>
              <a:t>Πρόσχημα: Το άνοιγμα του Καυκάσου με την αποτυχημένη εκστρατεία του Εμβέρ Πασά και το θάνατο 90.000 Τούρκων στη </a:t>
            </a:r>
            <a:r>
              <a:rPr lang="el-GR" b="1" dirty="0" smtClean="0">
                <a:solidFill>
                  <a:srgbClr val="0070C0"/>
                </a:solidFill>
              </a:rPr>
              <a:t>μάχη του Σαρίκαμις.</a:t>
            </a:r>
          </a:p>
          <a:p>
            <a:endParaRPr lang="el-GR" dirty="0" smtClean="0"/>
          </a:p>
          <a:p>
            <a:pPr algn="just"/>
            <a:r>
              <a:rPr lang="el-GR" dirty="0" smtClean="0"/>
              <a:t>Όλοι οι Αρμένιοι θεωρήθηκαν ύποπτοι ως </a:t>
            </a:r>
            <a:r>
              <a:rPr lang="el-GR" b="1" dirty="0" smtClean="0">
                <a:solidFill>
                  <a:srgbClr val="0070C0"/>
                </a:solidFill>
              </a:rPr>
              <a:t>εν δυνάμει εχθροί του τουρκικού κράτους </a:t>
            </a:r>
            <a:r>
              <a:rPr lang="el-GR" dirty="0" smtClean="0"/>
              <a:t>και διατάχθηκε η μετακίνησή τους μακριά από τις εμπόλεμες ζώνες.</a:t>
            </a:r>
          </a:p>
          <a:p>
            <a:endParaRPr lang="el-GR" b="0" dirty="0" smtClean="0">
              <a:effectLst/>
            </a:endParaRPr>
          </a:p>
          <a:p>
            <a:r>
              <a:rPr lang="el-GR" dirty="0" smtClean="0"/>
              <a:t>Εκατοντάδες χιλιάδες άνθρωπο, γυναικόπαιδα και ηλικιωμένοι, ξεριζώθηκαν από τις πατρογονικές τους εστίες και οδηγήθηκαν σε περιοχές εξόντωσης μέσα στην έρημο.</a:t>
            </a:r>
            <a:endParaRPr lang="en-US" dirty="0" smtClean="0"/>
          </a:p>
          <a:p>
            <a:endParaRPr lang="el-GR" dirty="0"/>
          </a:p>
          <a:p>
            <a:pPr algn="just"/>
            <a:r>
              <a:rPr lang="el-GR" dirty="0" smtClean="0"/>
              <a:t>Οι στρατευόμενοι εντάχθηκαν στα αμελεταμπουρλάρι (τάγματα εργασίας), τα οποία ήταν στην πραγματικότητα </a:t>
            </a:r>
            <a:r>
              <a:rPr lang="el-GR" b="1" dirty="0" smtClean="0">
                <a:solidFill>
                  <a:srgbClr val="0070C0"/>
                </a:solidFill>
              </a:rPr>
              <a:t>τάγματα θανάτου</a:t>
            </a:r>
            <a:r>
              <a:rPr lang="el-GR" dirty="0" smtClean="0"/>
              <a:t>.</a:t>
            </a:r>
          </a:p>
          <a:p>
            <a:pPr algn="just"/>
            <a:endParaRPr lang="el-GR" dirty="0"/>
          </a:p>
          <a:p>
            <a:pPr algn="just"/>
            <a:r>
              <a:rPr lang="el-GR" dirty="0" smtClean="0"/>
              <a:t>Τη νύχτα της 24</a:t>
            </a:r>
            <a:r>
              <a:rPr lang="el-GR" baseline="30000" dirty="0" smtClean="0"/>
              <a:t>ης</a:t>
            </a:r>
            <a:r>
              <a:rPr lang="el-GR" dirty="0" smtClean="0"/>
              <a:t> Απριλίου 1915, ο Μεχμέτ Ταλάτ Μπέης έδωσε διαταγή να συλληφθούν όλοι οι Αρμένιοι της Κωνσταντινούπολης και να οδηγηθούν σε στρατόπεδα συγκέντρωσης στα περίχωρα της Άγκυρας.</a:t>
            </a:r>
          </a:p>
        </p:txBody>
      </p:sp>
      <p:sp>
        <p:nvSpPr>
          <p:cNvPr id="5" name="Θέση αριθμού διαφάνειας 4"/>
          <p:cNvSpPr>
            <a:spLocks noGrp="1"/>
          </p:cNvSpPr>
          <p:nvPr>
            <p:ph type="sldNum" sz="quarter" idx="12"/>
          </p:nvPr>
        </p:nvSpPr>
        <p:spPr/>
        <p:txBody>
          <a:bodyPr/>
          <a:lstStyle/>
          <a:p>
            <a:fld id="{98D18766-1880-4D6C-BF9E-240D5B5CC1C9}" type="slidenum">
              <a:rPr lang="el-GR" smtClean="0"/>
              <a:pPr/>
              <a:t>47</a:t>
            </a:fld>
            <a:endParaRPr lang="el-GR"/>
          </a:p>
        </p:txBody>
      </p:sp>
      <p:sp>
        <p:nvSpPr>
          <p:cNvPr id="6" name="Οβάλ 5"/>
          <p:cNvSpPr/>
          <p:nvPr/>
        </p:nvSpPr>
        <p:spPr>
          <a:xfrm>
            <a:off x="657726" y="365125"/>
            <a:ext cx="1087834" cy="1087834"/>
          </a:xfrm>
          <a:prstGeom prst="ellipse">
            <a:avLst/>
          </a:prstGeom>
          <a:blipFill dpi="0" rotWithShape="0">
            <a:blip r:embed="rId3" cstate="print">
              <a:extLst>
                <a:ext uri="{28A0092B-C50C-407E-A947-70E740481C1C}">
                  <a14:useLocalDpi xmlns:a14="http://schemas.microsoft.com/office/drawing/2010/main" xmlns="" val="0"/>
                </a:ext>
              </a:extLst>
            </a:blip>
            <a:srcRect/>
            <a:stretch>
              <a:fillRect/>
            </a:stretch>
          </a:blipFill>
          <a:scene3d>
            <a:camera prst="orthographicFront"/>
            <a:lightRig rig="chilly" dir="t"/>
          </a:scene3d>
          <a:sp3d z="12700" extrusionH="1700" prstMaterial="dkEdge">
            <a:bevelT w="25400" h="6350" prst="softRound"/>
            <a:bevelB w="0" h="0" prst="convex"/>
          </a:sp3d>
        </p:spPr>
        <p:style>
          <a:lnRef idx="1">
            <a:schemeClr val="accent2">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Tree>
    <p:extLst>
      <p:ext uri="{BB962C8B-B14F-4D97-AF65-F5344CB8AC3E}">
        <p14:creationId xmlns:p14="http://schemas.microsoft.com/office/powerpoint/2010/main" xmlns="" val="120989978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Θέση περιεχομένου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1370323" y="-8907"/>
            <a:ext cx="9619305" cy="6866907"/>
          </a:xfrm>
        </p:spPr>
      </p:pic>
      <p:sp>
        <p:nvSpPr>
          <p:cNvPr id="5" name="TextBox 4"/>
          <p:cNvSpPr txBox="1"/>
          <p:nvPr/>
        </p:nvSpPr>
        <p:spPr>
          <a:xfrm>
            <a:off x="7197343" y="6027003"/>
            <a:ext cx="4926563" cy="830997"/>
          </a:xfrm>
          <a:prstGeom prst="rect">
            <a:avLst/>
          </a:prstGeom>
          <a:gradFill>
            <a:gsLst>
              <a:gs pos="100000">
                <a:schemeClr val="accent1">
                  <a:lumMod val="5000"/>
                  <a:lumOff val="95000"/>
                  <a:alpha val="76000"/>
                </a:schemeClr>
              </a:gs>
              <a:gs pos="100000">
                <a:schemeClr val="accent1">
                  <a:lumMod val="30000"/>
                  <a:lumOff val="70000"/>
                </a:schemeClr>
              </a:gs>
            </a:gsLst>
            <a:lin ang="5400000" scaled="1"/>
          </a:gradFill>
        </p:spPr>
        <p:txBody>
          <a:bodyPr wrap="square" rtlCol="0">
            <a:spAutoFit/>
          </a:bodyPr>
          <a:lstStyle/>
          <a:p>
            <a:r>
              <a:rPr lang="el-GR" sz="2400" b="1" dirty="0" smtClean="0">
                <a:solidFill>
                  <a:srgbClr val="C00000"/>
                </a:solidFill>
              </a:rPr>
              <a:t>Μάχη του Σαρίκαμις </a:t>
            </a:r>
          </a:p>
          <a:p>
            <a:pPr algn="ctr"/>
            <a:r>
              <a:rPr lang="el-GR" sz="2400" b="1" dirty="0" smtClean="0">
                <a:solidFill>
                  <a:srgbClr val="C00000"/>
                </a:solidFill>
              </a:rPr>
              <a:t> Εκστρατεία του Καυκάσου</a:t>
            </a:r>
            <a:endParaRPr lang="el-GR" sz="2400" b="1" dirty="0">
              <a:solidFill>
                <a:srgbClr val="C00000"/>
              </a:solidFill>
            </a:endParaRPr>
          </a:p>
        </p:txBody>
      </p:sp>
      <p:sp>
        <p:nvSpPr>
          <p:cNvPr id="2" name="Θέση αριθμού διαφάνειας 1"/>
          <p:cNvSpPr>
            <a:spLocks noGrp="1"/>
          </p:cNvSpPr>
          <p:nvPr>
            <p:ph type="sldNum" sz="quarter" idx="12"/>
          </p:nvPr>
        </p:nvSpPr>
        <p:spPr/>
        <p:txBody>
          <a:bodyPr/>
          <a:lstStyle/>
          <a:p>
            <a:fld id="{98D18766-1880-4D6C-BF9E-240D5B5CC1C9}" type="slidenum">
              <a:rPr lang="el-GR" smtClean="0"/>
              <a:pPr/>
              <a:t>48</a:t>
            </a:fld>
            <a:endParaRPr lang="el-GR"/>
          </a:p>
        </p:txBody>
      </p:sp>
    </p:spTree>
    <p:extLst>
      <p:ext uri="{BB962C8B-B14F-4D97-AF65-F5344CB8AC3E}">
        <p14:creationId xmlns:p14="http://schemas.microsoft.com/office/powerpoint/2010/main" xmlns="" val="203393505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p:cNvPicPr>
            <a:picLocks noChangeAspect="1"/>
          </p:cNvPicPr>
          <p:nvPr/>
        </p:nvPicPr>
        <p:blipFill>
          <a:blip r:embed="rId2" cstate="print">
            <a:duotone>
              <a:schemeClr val="bg2">
                <a:shade val="45000"/>
                <a:satMod val="135000"/>
              </a:schemeClr>
              <a:prstClr val="white"/>
            </a:duotone>
          </a:blip>
          <a:stretch>
            <a:fillRect/>
          </a:stretch>
        </p:blipFill>
        <p:spPr>
          <a:xfrm>
            <a:off x="-529" y="-378282"/>
            <a:ext cx="12193057" cy="7614564"/>
          </a:xfrm>
          <a:prstGeom prst="rect">
            <a:avLst/>
          </a:prstGeom>
        </p:spPr>
      </p:pic>
      <p:sp>
        <p:nvSpPr>
          <p:cNvPr id="2" name="Τίτλος 1"/>
          <p:cNvSpPr>
            <a:spLocks noGrp="1"/>
          </p:cNvSpPr>
          <p:nvPr>
            <p:ph type="title"/>
          </p:nvPr>
        </p:nvSpPr>
        <p:spPr/>
        <p:txBody>
          <a:bodyPr>
            <a:normAutofit/>
          </a:bodyPr>
          <a:lstStyle/>
          <a:p>
            <a:pPr algn="ctr"/>
            <a:r>
              <a:rPr lang="el-GR" b="1" dirty="0">
                <a:latin typeface="Bahnschrift Light Condensed" panose="020B0502040204020203" pitchFamily="34" charset="0"/>
              </a:rPr>
              <a:t>Η Γενοκτονία των Αρμενίων</a:t>
            </a:r>
          </a:p>
        </p:txBody>
      </p:sp>
      <p:sp>
        <p:nvSpPr>
          <p:cNvPr id="3" name="Θέση περιεχομένου 2"/>
          <p:cNvSpPr>
            <a:spLocks noGrp="1"/>
          </p:cNvSpPr>
          <p:nvPr>
            <p:ph idx="1"/>
          </p:nvPr>
        </p:nvSpPr>
        <p:spPr>
          <a:xfrm>
            <a:off x="657726" y="1825624"/>
            <a:ext cx="11309685" cy="5032375"/>
          </a:xfrm>
        </p:spPr>
        <p:txBody>
          <a:bodyPr anchor="t">
            <a:normAutofit fontScale="85000" lnSpcReduction="20000"/>
          </a:bodyPr>
          <a:lstStyle/>
          <a:p>
            <a:r>
              <a:rPr lang="el-GR" dirty="0" smtClean="0"/>
              <a:t>Οι περισσότεροι πέθαναν στο δρόμο από τις κακουχίες ή εκτελέστηκαν.</a:t>
            </a:r>
          </a:p>
          <a:p>
            <a:endParaRPr lang="el-GR" dirty="0" smtClean="0"/>
          </a:p>
          <a:p>
            <a:pPr algn="just"/>
            <a:r>
              <a:rPr lang="el-GR" dirty="0" smtClean="0"/>
              <a:t>Ακολούθησαν και οι κάτοικοι άλλων μεγάλων πόλεων. Στην Τραπεζούντα, οι Αρμένιοι φορτώθηκαν σε πλοία και πετάχτηκαν στη Μαύρη Θάλασσα. Επί μήνες όποτε ο καιρός ήταν θαλασσινός, τα κύματα ξέβραζαν αφάνταστα κακοποιημένα πτώματα στη στεριά.</a:t>
            </a:r>
          </a:p>
          <a:p>
            <a:pPr algn="just"/>
            <a:endParaRPr lang="el-GR" b="0" dirty="0" smtClean="0">
              <a:effectLst/>
            </a:endParaRPr>
          </a:p>
          <a:p>
            <a:r>
              <a:rPr lang="el-GR" dirty="0" smtClean="0"/>
              <a:t>Συμμορίες Τούρκων και Κούρδων έκαναν εφόδους στα αρμένικα χωριά, σφάζοντας τους κατοίκους, λεηλατώντας τις περιουσίες τους και παραδίνοντας στη φωτιά ό,τι άφηναν πίσω τους.</a:t>
            </a:r>
          </a:p>
          <a:p>
            <a:endParaRPr lang="el-GR" dirty="0"/>
          </a:p>
          <a:p>
            <a:pPr algn="just"/>
            <a:r>
              <a:rPr lang="el-GR" dirty="0" smtClean="0"/>
              <a:t>Το μεγαλύτερο μέρος του αρμένικου πληθυσμού της Μικράς Ασίας εξοντώθηκε με ιδιαίτερη βαρβαρότητα.</a:t>
            </a:r>
          </a:p>
          <a:p>
            <a:pPr algn="just"/>
            <a:endParaRPr lang="el-GR" dirty="0"/>
          </a:p>
          <a:p>
            <a:pPr algn="just"/>
            <a:r>
              <a:rPr lang="el-GR" dirty="0" smtClean="0"/>
              <a:t>Με φρίκη τα μέλη των άλλων μειονοτικών ομάδων παρατηρούσαν την γενοκτονία των Αρμενίων, κατανοώντας ότι αυτή θα ήταν, αργά ή γρήγορα, και η δική τους μοίρα. </a:t>
            </a:r>
          </a:p>
        </p:txBody>
      </p:sp>
      <p:sp>
        <p:nvSpPr>
          <p:cNvPr id="5" name="Θέση αριθμού διαφάνειας 4"/>
          <p:cNvSpPr>
            <a:spLocks noGrp="1"/>
          </p:cNvSpPr>
          <p:nvPr>
            <p:ph type="sldNum" sz="quarter" idx="12"/>
          </p:nvPr>
        </p:nvSpPr>
        <p:spPr/>
        <p:txBody>
          <a:bodyPr/>
          <a:lstStyle/>
          <a:p>
            <a:fld id="{98D18766-1880-4D6C-BF9E-240D5B5CC1C9}" type="slidenum">
              <a:rPr lang="el-GR" smtClean="0"/>
              <a:pPr/>
              <a:t>49</a:t>
            </a:fld>
            <a:endParaRPr lang="el-GR"/>
          </a:p>
        </p:txBody>
      </p:sp>
      <p:sp>
        <p:nvSpPr>
          <p:cNvPr id="6" name="Οβάλ 5"/>
          <p:cNvSpPr/>
          <p:nvPr/>
        </p:nvSpPr>
        <p:spPr>
          <a:xfrm>
            <a:off x="657726" y="365125"/>
            <a:ext cx="1087834" cy="1087834"/>
          </a:xfrm>
          <a:prstGeom prst="ellipse">
            <a:avLst/>
          </a:prstGeom>
          <a:blipFill dpi="0" rotWithShape="0">
            <a:blip r:embed="rId3" cstate="print">
              <a:extLst>
                <a:ext uri="{28A0092B-C50C-407E-A947-70E740481C1C}">
                  <a14:useLocalDpi xmlns:a14="http://schemas.microsoft.com/office/drawing/2010/main" xmlns="" val="0"/>
                </a:ext>
              </a:extLst>
            </a:blip>
            <a:srcRect/>
            <a:stretch>
              <a:fillRect/>
            </a:stretch>
          </a:blipFill>
          <a:scene3d>
            <a:camera prst="orthographicFront"/>
            <a:lightRig rig="chilly" dir="t"/>
          </a:scene3d>
          <a:sp3d z="12700" extrusionH="1700" prstMaterial="dkEdge">
            <a:bevelT w="25400" h="6350" prst="softRound"/>
            <a:bevelB w="0" h="0" prst="convex"/>
          </a:sp3d>
        </p:spPr>
        <p:style>
          <a:lnRef idx="1">
            <a:schemeClr val="accent2">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Tree>
    <p:extLst>
      <p:ext uri="{BB962C8B-B14F-4D97-AF65-F5344CB8AC3E}">
        <p14:creationId xmlns:p14="http://schemas.microsoft.com/office/powerpoint/2010/main" xmlns="" val="23399478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p:cNvPicPr>
            <a:picLocks noChangeAspect="1"/>
          </p:cNvPicPr>
          <p:nvPr/>
        </p:nvPicPr>
        <p:blipFill>
          <a:blip r:embed="rId2" cstate="print">
            <a:duotone>
              <a:schemeClr val="bg2">
                <a:shade val="45000"/>
                <a:satMod val="135000"/>
              </a:schemeClr>
              <a:prstClr val="white"/>
            </a:duotone>
          </a:blip>
          <a:stretch>
            <a:fillRect/>
          </a:stretch>
        </p:blipFill>
        <p:spPr>
          <a:xfrm>
            <a:off x="-529" y="-378282"/>
            <a:ext cx="12193057" cy="7614564"/>
          </a:xfrm>
          <a:prstGeom prst="rect">
            <a:avLst/>
          </a:prstGeom>
        </p:spPr>
      </p:pic>
      <p:sp>
        <p:nvSpPr>
          <p:cNvPr id="2" name="Τίτλος 1"/>
          <p:cNvSpPr>
            <a:spLocks noGrp="1"/>
          </p:cNvSpPr>
          <p:nvPr>
            <p:ph type="title"/>
          </p:nvPr>
        </p:nvSpPr>
        <p:spPr/>
        <p:txBody>
          <a:bodyPr/>
          <a:lstStyle/>
          <a:p>
            <a:pPr algn="ctr"/>
            <a:r>
              <a:rPr lang="el-GR" b="1" dirty="0" smtClean="0">
                <a:latin typeface="Bahnschrift Light Condensed" panose="020B0502040204020203" pitchFamily="34" charset="0"/>
              </a:rPr>
              <a:t>Επαρχία της Βιθυνίας</a:t>
            </a:r>
            <a:endParaRPr lang="el-GR" dirty="0"/>
          </a:p>
        </p:txBody>
      </p:sp>
      <p:sp>
        <p:nvSpPr>
          <p:cNvPr id="3" name="Θέση περιεχομένου 2"/>
          <p:cNvSpPr>
            <a:spLocks noGrp="1"/>
          </p:cNvSpPr>
          <p:nvPr>
            <p:ph idx="1"/>
          </p:nvPr>
        </p:nvSpPr>
        <p:spPr>
          <a:xfrm>
            <a:off x="838200" y="1825624"/>
            <a:ext cx="10741090" cy="4799111"/>
          </a:xfrm>
        </p:spPr>
        <p:txBody>
          <a:bodyPr>
            <a:normAutofit/>
          </a:bodyPr>
          <a:lstStyle/>
          <a:p>
            <a:pPr algn="just"/>
            <a:r>
              <a:rPr lang="el-GR" sz="1800" dirty="0"/>
              <a:t>Η Βιθυνία πήρε το όνομα της από τους </a:t>
            </a:r>
            <a:r>
              <a:rPr lang="el-GR" sz="1800" b="1" dirty="0">
                <a:solidFill>
                  <a:srgbClr val="C00000"/>
                </a:solidFill>
              </a:rPr>
              <a:t>λαούς των Βιθυνών και των Θύνων</a:t>
            </a:r>
            <a:r>
              <a:rPr lang="el-GR" sz="1800" dirty="0"/>
              <a:t>, οι οποίο πέρασαν στην περιοχή από την Ευρώπη. Θεωρούνται τμήμα των ευρυτέρων Θρακικών και Φρυγικών μεταναστεύσεων στη Μικρά Ασία κατά την απώτερη αρχαιότητα, περί την εποχή της κατάρρευσης της εποχής του Χαλκού τον 12ο αιώνα π.Χ</a:t>
            </a:r>
            <a:r>
              <a:rPr lang="el-GR" sz="1800" dirty="0" smtClean="0"/>
              <a:t>.</a:t>
            </a:r>
          </a:p>
          <a:p>
            <a:pPr algn="just"/>
            <a:endParaRPr lang="el-GR" sz="1800" dirty="0" smtClean="0"/>
          </a:p>
          <a:p>
            <a:pPr algn="just"/>
            <a:r>
              <a:rPr lang="el-GR" sz="1800" dirty="0"/>
              <a:t>Οι ακτές της Βιθυνίας έγιναν στόχος ελληνικής εγκαταστάσεως κατά την περίοδο του Β’ αποικισμού</a:t>
            </a:r>
            <a:r>
              <a:rPr lang="el-GR" sz="1800" dirty="0" smtClean="0"/>
              <a:t>.</a:t>
            </a:r>
          </a:p>
          <a:p>
            <a:pPr algn="just"/>
            <a:endParaRPr lang="el-GR" sz="1800" dirty="0"/>
          </a:p>
          <a:p>
            <a:pPr algn="just"/>
            <a:r>
              <a:rPr lang="el-GR" sz="1800" dirty="0"/>
              <a:t>Η Βιθυνία αποτέλεσε κλασσικό υπόδειγμα </a:t>
            </a:r>
            <a:r>
              <a:rPr lang="el-GR" sz="1800" b="1" dirty="0">
                <a:solidFill>
                  <a:srgbClr val="C00000"/>
                </a:solidFill>
              </a:rPr>
              <a:t>ανατολικού βασιλείου</a:t>
            </a:r>
            <a:r>
              <a:rPr lang="el-GR" sz="1800" dirty="0"/>
              <a:t>, το οποίο ναι μεν είχε “βαρβαρικό” κυβερνώντα οίκο και εθνοτική βάση, δέχθηκε όμως τεράστιες ελληνικές επιρροές (στην ίδια κατηγορία ανήκει ο Πόντος, η Καππαδοκία κ.α.). </a:t>
            </a:r>
            <a:endParaRPr lang="el-GR" sz="1800" dirty="0" smtClean="0"/>
          </a:p>
          <a:p>
            <a:pPr algn="just"/>
            <a:endParaRPr lang="el-GR" sz="1800" dirty="0"/>
          </a:p>
          <a:p>
            <a:pPr algn="just"/>
            <a:r>
              <a:rPr lang="el-GR" sz="1800" dirty="0"/>
              <a:t>Είναι χαρακτηριστικό πως δεν μας έχει σωθεί κανένα μνημείο της βιθυνικής γλώσσας, οπότε δεν ξέρουμε πότε ακριβώς έσβησε. Σίγουρα όμως με την είσοδο της “βυζαντινής” εποχής η Βιθυνία αποτελεί μία καθαρά ελληνίδα επαρχία, όπως και θα παραμείνει μέχρι την τουρκική εισβολή του 11ου αιώνος</a:t>
            </a:r>
          </a:p>
        </p:txBody>
      </p:sp>
      <p:pic>
        <p:nvPicPr>
          <p:cNvPr id="6" name="Εικόνα 5"/>
          <p:cNvPicPr>
            <a:picLocks noChangeAspect="1"/>
          </p:cNvPicPr>
          <p:nvPr/>
        </p:nvPicPr>
        <p:blipFill>
          <a:blip r:embed="rId3" cstate="print"/>
          <a:stretch>
            <a:fillRect/>
          </a:stretch>
        </p:blipFill>
        <p:spPr>
          <a:xfrm>
            <a:off x="838200" y="365125"/>
            <a:ext cx="1091279" cy="1091279"/>
          </a:xfrm>
          <a:prstGeom prst="rect">
            <a:avLst/>
          </a:prstGeom>
        </p:spPr>
      </p:pic>
      <p:sp>
        <p:nvSpPr>
          <p:cNvPr id="5" name="Θέση αριθμού διαφάνειας 4"/>
          <p:cNvSpPr>
            <a:spLocks noGrp="1"/>
          </p:cNvSpPr>
          <p:nvPr>
            <p:ph type="sldNum" sz="quarter" idx="12"/>
          </p:nvPr>
        </p:nvSpPr>
        <p:spPr/>
        <p:txBody>
          <a:bodyPr/>
          <a:lstStyle/>
          <a:p>
            <a:fld id="{98D18766-1880-4D6C-BF9E-240D5B5CC1C9}" type="slidenum">
              <a:rPr lang="el-GR" smtClean="0"/>
              <a:pPr/>
              <a:t>5</a:t>
            </a:fld>
            <a:endParaRPr lang="el-GR" dirty="0"/>
          </a:p>
        </p:txBody>
      </p:sp>
    </p:spTree>
    <p:extLst>
      <p:ext uri="{BB962C8B-B14F-4D97-AF65-F5344CB8AC3E}">
        <p14:creationId xmlns:p14="http://schemas.microsoft.com/office/powerpoint/2010/main" xmlns="" val="109756778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pic>
        <p:nvPicPr>
          <p:cNvPr id="4" name="Θέση περιεχομένου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62354"/>
          </a:xfrm>
        </p:spPr>
      </p:pic>
      <p:sp>
        <p:nvSpPr>
          <p:cNvPr id="5" name="TextBox 4"/>
          <p:cNvSpPr txBox="1"/>
          <p:nvPr/>
        </p:nvSpPr>
        <p:spPr>
          <a:xfrm>
            <a:off x="233464" y="134292"/>
            <a:ext cx="3608962" cy="461665"/>
          </a:xfrm>
          <a:prstGeom prst="rect">
            <a:avLst/>
          </a:prstGeom>
          <a:noFill/>
        </p:spPr>
        <p:txBody>
          <a:bodyPr wrap="square" rtlCol="0">
            <a:spAutoFit/>
          </a:bodyPr>
          <a:lstStyle/>
          <a:p>
            <a:r>
              <a:rPr lang="el-GR" sz="2400" b="1" dirty="0" smtClean="0">
                <a:solidFill>
                  <a:schemeClr val="bg1"/>
                </a:solidFill>
              </a:rPr>
              <a:t>Γενοκτονία των Αρμενίων</a:t>
            </a:r>
            <a:endParaRPr lang="el-GR" sz="2400" b="1" dirty="0">
              <a:solidFill>
                <a:schemeClr val="bg1"/>
              </a:solidFill>
            </a:endParaRPr>
          </a:p>
        </p:txBody>
      </p:sp>
      <p:sp>
        <p:nvSpPr>
          <p:cNvPr id="3" name="Θέση αριθμού διαφάνειας 2"/>
          <p:cNvSpPr>
            <a:spLocks noGrp="1"/>
          </p:cNvSpPr>
          <p:nvPr>
            <p:ph type="sldNum" sz="quarter" idx="12"/>
          </p:nvPr>
        </p:nvSpPr>
        <p:spPr/>
        <p:txBody>
          <a:bodyPr/>
          <a:lstStyle/>
          <a:p>
            <a:fld id="{98D18766-1880-4D6C-BF9E-240D5B5CC1C9}" type="slidenum">
              <a:rPr lang="el-GR" smtClean="0"/>
              <a:pPr/>
              <a:t>50</a:t>
            </a:fld>
            <a:endParaRPr lang="el-GR"/>
          </a:p>
        </p:txBody>
      </p:sp>
    </p:spTree>
    <p:extLst>
      <p:ext uri="{BB962C8B-B14F-4D97-AF65-F5344CB8AC3E}">
        <p14:creationId xmlns:p14="http://schemas.microsoft.com/office/powerpoint/2010/main" xmlns="" val="66936184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p:cNvPicPr>
            <a:picLocks noChangeAspect="1"/>
          </p:cNvPicPr>
          <p:nvPr/>
        </p:nvPicPr>
        <p:blipFill>
          <a:blip r:embed="rId2" cstate="print">
            <a:duotone>
              <a:schemeClr val="bg2">
                <a:shade val="45000"/>
                <a:satMod val="135000"/>
              </a:schemeClr>
              <a:prstClr val="white"/>
            </a:duotone>
          </a:blip>
          <a:stretch>
            <a:fillRect/>
          </a:stretch>
        </p:blipFill>
        <p:spPr>
          <a:xfrm>
            <a:off x="-529" y="-378282"/>
            <a:ext cx="12193057" cy="7614564"/>
          </a:xfrm>
          <a:prstGeom prst="rect">
            <a:avLst/>
          </a:prstGeom>
        </p:spPr>
      </p:pic>
      <p:sp>
        <p:nvSpPr>
          <p:cNvPr id="2" name="Τίτλος 1"/>
          <p:cNvSpPr>
            <a:spLocks noGrp="1"/>
          </p:cNvSpPr>
          <p:nvPr>
            <p:ph type="title"/>
          </p:nvPr>
        </p:nvSpPr>
        <p:spPr/>
        <p:txBody>
          <a:bodyPr>
            <a:normAutofit/>
          </a:bodyPr>
          <a:lstStyle/>
          <a:p>
            <a:pPr algn="ctr"/>
            <a:r>
              <a:rPr lang="el-GR" b="1" dirty="0">
                <a:latin typeface="Bahnschrift Light Condensed" panose="020B0502040204020203" pitchFamily="34" charset="0"/>
              </a:rPr>
              <a:t>Η Γενοκτονία των Ποντίων</a:t>
            </a:r>
          </a:p>
        </p:txBody>
      </p:sp>
      <p:sp>
        <p:nvSpPr>
          <p:cNvPr id="3" name="Θέση περιεχομένου 2"/>
          <p:cNvSpPr>
            <a:spLocks noGrp="1"/>
          </p:cNvSpPr>
          <p:nvPr>
            <p:ph idx="1"/>
          </p:nvPr>
        </p:nvSpPr>
        <p:spPr>
          <a:xfrm>
            <a:off x="657726" y="1825624"/>
            <a:ext cx="11309685" cy="5032375"/>
          </a:xfrm>
        </p:spPr>
        <p:txBody>
          <a:bodyPr anchor="t">
            <a:normAutofit fontScale="92500" lnSpcReduction="10000"/>
          </a:bodyPr>
          <a:lstStyle/>
          <a:p>
            <a:pPr algn="just"/>
            <a:r>
              <a:rPr lang="el-GR" dirty="0" smtClean="0"/>
              <a:t>Πρόσχημα: Το ίδιο. Η παρουσία ομόφυλών τους από την άλλη μεριά των ρωσοτουρκικών συνόρων, η κατάληψη της Τραπεζούντας από τους Ρώσους, οι «ευθύνες» των Ποντίων για τις τουρκικές ήττες στον πόλεμο.</a:t>
            </a:r>
          </a:p>
          <a:p>
            <a:pPr algn="just"/>
            <a:endParaRPr lang="el-GR" dirty="0" smtClean="0"/>
          </a:p>
          <a:p>
            <a:pPr algn="just"/>
            <a:r>
              <a:rPr lang="el-GR" dirty="0" smtClean="0"/>
              <a:t>Πόλεις ολόκληρες ξεκληρίστηκαν και οι κάτοικοί τους οδηγήθηκαν στο θάνατο. </a:t>
            </a:r>
          </a:p>
          <a:p>
            <a:pPr algn="just"/>
            <a:endParaRPr lang="el-GR" dirty="0" smtClean="0"/>
          </a:p>
          <a:p>
            <a:pPr algn="just"/>
            <a:r>
              <a:rPr lang="el-GR" dirty="0" smtClean="0"/>
              <a:t>Βιασμοί, σφαγές, πορείες θανάτου, τάγματα εργασίας επιστρατεύθηκαν για να ξεριζώσουν από τα παράλια της Μαύρης Θάλασσας έναν λαό που η γραμμή της παρουσίας του χανόταν στις απαρχές του χρόνου.</a:t>
            </a:r>
          </a:p>
          <a:p>
            <a:pPr algn="just"/>
            <a:endParaRPr lang="el-GR" b="0" dirty="0" smtClean="0">
              <a:effectLst/>
            </a:endParaRPr>
          </a:p>
          <a:p>
            <a:pPr algn="just"/>
            <a:r>
              <a:rPr lang="el-GR" dirty="0" smtClean="0"/>
              <a:t>Το τέλος του Π.Π.Π και η ήττα της Τουρκίας επέτρεψαν στους κατατρεγμένους (στους λιγοστούς που είχαν επιζήσει) να πάρουν μια «ανάσα». Κάποιοι μάλιστα επέστρεψαν στις εστίες τους. </a:t>
            </a:r>
          </a:p>
        </p:txBody>
      </p:sp>
      <p:sp>
        <p:nvSpPr>
          <p:cNvPr id="5" name="Θέση αριθμού διαφάνειας 4"/>
          <p:cNvSpPr>
            <a:spLocks noGrp="1"/>
          </p:cNvSpPr>
          <p:nvPr>
            <p:ph type="sldNum" sz="quarter" idx="12"/>
          </p:nvPr>
        </p:nvSpPr>
        <p:spPr/>
        <p:txBody>
          <a:bodyPr/>
          <a:lstStyle/>
          <a:p>
            <a:fld id="{98D18766-1880-4D6C-BF9E-240D5B5CC1C9}" type="slidenum">
              <a:rPr lang="el-GR" smtClean="0"/>
              <a:pPr/>
              <a:t>51</a:t>
            </a:fld>
            <a:endParaRPr lang="el-GR"/>
          </a:p>
        </p:txBody>
      </p:sp>
      <p:sp>
        <p:nvSpPr>
          <p:cNvPr id="6" name="Οβάλ 5"/>
          <p:cNvSpPr/>
          <p:nvPr/>
        </p:nvSpPr>
        <p:spPr>
          <a:xfrm>
            <a:off x="657726" y="365125"/>
            <a:ext cx="1087834" cy="1087834"/>
          </a:xfrm>
          <a:prstGeom prst="ellipse">
            <a:avLst/>
          </a:prstGeom>
          <a:blipFill dpi="0" rotWithShape="0">
            <a:blip r:embed="rId3" cstate="print">
              <a:extLst>
                <a:ext uri="{28A0092B-C50C-407E-A947-70E740481C1C}">
                  <a14:useLocalDpi xmlns:a14="http://schemas.microsoft.com/office/drawing/2010/main" xmlns="" val="0"/>
                </a:ext>
              </a:extLst>
            </a:blip>
            <a:srcRect/>
            <a:stretch>
              <a:fillRect/>
            </a:stretch>
          </a:blipFill>
          <a:scene3d>
            <a:camera prst="orthographicFront"/>
            <a:lightRig rig="chilly" dir="t"/>
          </a:scene3d>
          <a:sp3d z="12700" extrusionH="1700" prstMaterial="dkEdge">
            <a:bevelT w="25400" h="6350" prst="softRound"/>
            <a:bevelB w="0" h="0" prst="convex"/>
          </a:sp3d>
        </p:spPr>
        <p:style>
          <a:lnRef idx="1">
            <a:schemeClr val="accent2">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Tree>
    <p:extLst>
      <p:ext uri="{BB962C8B-B14F-4D97-AF65-F5344CB8AC3E}">
        <p14:creationId xmlns:p14="http://schemas.microsoft.com/office/powerpoint/2010/main" xmlns="" val="69427136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Θέση περιεχομένου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953309" y="0"/>
            <a:ext cx="10311319" cy="6852459"/>
          </a:xfrm>
        </p:spPr>
      </p:pic>
      <p:sp>
        <p:nvSpPr>
          <p:cNvPr id="5" name="TextBox 4"/>
          <p:cNvSpPr txBox="1"/>
          <p:nvPr/>
        </p:nvSpPr>
        <p:spPr>
          <a:xfrm>
            <a:off x="262646" y="136188"/>
            <a:ext cx="2869660" cy="461665"/>
          </a:xfrm>
          <a:prstGeom prst="rect">
            <a:avLst/>
          </a:prstGeom>
          <a:solidFill>
            <a:schemeClr val="bg1">
              <a:alpha val="71000"/>
            </a:schemeClr>
          </a:solidFill>
        </p:spPr>
        <p:txBody>
          <a:bodyPr wrap="square" rtlCol="0">
            <a:spAutoFit/>
          </a:bodyPr>
          <a:lstStyle/>
          <a:p>
            <a:r>
              <a:rPr lang="el-GR" sz="2400" b="1" dirty="0" smtClean="0"/>
              <a:t>Έλληνες του Πόντου</a:t>
            </a:r>
            <a:endParaRPr lang="el-GR" sz="2400" b="1" dirty="0"/>
          </a:p>
        </p:txBody>
      </p:sp>
      <p:sp>
        <p:nvSpPr>
          <p:cNvPr id="2" name="Θέση αριθμού διαφάνειας 1"/>
          <p:cNvSpPr>
            <a:spLocks noGrp="1"/>
          </p:cNvSpPr>
          <p:nvPr>
            <p:ph type="sldNum" sz="quarter" idx="12"/>
          </p:nvPr>
        </p:nvSpPr>
        <p:spPr/>
        <p:txBody>
          <a:bodyPr/>
          <a:lstStyle/>
          <a:p>
            <a:fld id="{98D18766-1880-4D6C-BF9E-240D5B5CC1C9}" type="slidenum">
              <a:rPr lang="el-GR" smtClean="0"/>
              <a:pPr/>
              <a:t>52</a:t>
            </a:fld>
            <a:endParaRPr lang="el-GR"/>
          </a:p>
        </p:txBody>
      </p:sp>
    </p:spTree>
    <p:extLst>
      <p:ext uri="{BB962C8B-B14F-4D97-AF65-F5344CB8AC3E}">
        <p14:creationId xmlns:p14="http://schemas.microsoft.com/office/powerpoint/2010/main" xmlns="" val="344364402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p:cNvPicPr>
            <a:picLocks noChangeAspect="1"/>
          </p:cNvPicPr>
          <p:nvPr/>
        </p:nvPicPr>
        <p:blipFill>
          <a:blip r:embed="rId2" cstate="print">
            <a:duotone>
              <a:schemeClr val="bg2">
                <a:shade val="45000"/>
                <a:satMod val="135000"/>
              </a:schemeClr>
              <a:prstClr val="white"/>
            </a:duotone>
          </a:blip>
          <a:stretch>
            <a:fillRect/>
          </a:stretch>
        </p:blipFill>
        <p:spPr>
          <a:xfrm>
            <a:off x="-529" y="-378282"/>
            <a:ext cx="12193057" cy="7614564"/>
          </a:xfrm>
          <a:prstGeom prst="rect">
            <a:avLst/>
          </a:prstGeom>
        </p:spPr>
      </p:pic>
      <p:sp>
        <p:nvSpPr>
          <p:cNvPr id="2" name="Τίτλος 1"/>
          <p:cNvSpPr>
            <a:spLocks noGrp="1"/>
          </p:cNvSpPr>
          <p:nvPr>
            <p:ph type="title"/>
          </p:nvPr>
        </p:nvSpPr>
        <p:spPr/>
        <p:txBody>
          <a:bodyPr>
            <a:normAutofit/>
          </a:bodyPr>
          <a:lstStyle/>
          <a:p>
            <a:pPr algn="ctr"/>
            <a:r>
              <a:rPr lang="el-GR" b="1" dirty="0">
                <a:latin typeface="Bahnschrift Light Condensed" panose="020B0502040204020203" pitchFamily="34" charset="0"/>
              </a:rPr>
              <a:t>Μετά τη Συνθήκη του Μούδρου</a:t>
            </a:r>
          </a:p>
        </p:txBody>
      </p:sp>
      <p:sp>
        <p:nvSpPr>
          <p:cNvPr id="3" name="Θέση περιεχομένου 2"/>
          <p:cNvSpPr>
            <a:spLocks noGrp="1"/>
          </p:cNvSpPr>
          <p:nvPr>
            <p:ph idx="1"/>
          </p:nvPr>
        </p:nvSpPr>
        <p:spPr>
          <a:xfrm>
            <a:off x="657726" y="1825624"/>
            <a:ext cx="11309685" cy="5032375"/>
          </a:xfrm>
        </p:spPr>
        <p:txBody>
          <a:bodyPr anchor="t">
            <a:normAutofit lnSpcReduction="10000"/>
          </a:bodyPr>
          <a:lstStyle/>
          <a:p>
            <a:r>
              <a:rPr lang="el-GR" dirty="0" smtClean="0"/>
              <a:t>Στα τέλη του Οκτωβρίου 1918, η Τουρκία αναγνώρισε την ήττα της υπογράφοντας στη Λήμνο τη </a:t>
            </a:r>
            <a:r>
              <a:rPr lang="el-GR" b="1" dirty="0" smtClean="0">
                <a:solidFill>
                  <a:srgbClr val="0070C0"/>
                </a:solidFill>
              </a:rPr>
              <a:t>συνθήκη ανακωχής του Μούδρου</a:t>
            </a:r>
            <a:r>
              <a:rPr lang="el-GR" dirty="0" smtClean="0"/>
              <a:t>.</a:t>
            </a:r>
          </a:p>
          <a:p>
            <a:endParaRPr lang="el-GR" dirty="0" smtClean="0"/>
          </a:p>
          <a:p>
            <a:pPr algn="just"/>
            <a:r>
              <a:rPr lang="el-GR" dirty="0" smtClean="0"/>
              <a:t>Οι όροι ήταν ιδιαίτερα ταπεινωτικοί για τους Τούρκους και πυροδότησαν εκ νέου τον τουρκικό εθνικισμό. Ένα από τα άρθρα προέβλεπε τον </a:t>
            </a:r>
            <a:r>
              <a:rPr lang="el-GR" b="1" dirty="0" smtClean="0">
                <a:solidFill>
                  <a:srgbClr val="0070C0"/>
                </a:solidFill>
              </a:rPr>
              <a:t>αφοπλισμό του τουρκικού στρατού. </a:t>
            </a:r>
          </a:p>
          <a:p>
            <a:pPr algn="just"/>
            <a:endParaRPr lang="el-GR" b="1" dirty="0" smtClean="0">
              <a:solidFill>
                <a:srgbClr val="0070C0"/>
              </a:solidFill>
            </a:endParaRPr>
          </a:p>
          <a:p>
            <a:pPr algn="just"/>
            <a:r>
              <a:rPr lang="el-GR" dirty="0" smtClean="0"/>
              <a:t>Η κυβέρνηση της Κωνσταντινούπολης ανέθεσε στο Μουσταφά Κεμάλ, να μεταβεί στην ενδοχώρα για να «επιβλέψει» την παράδοση των όπλων.</a:t>
            </a:r>
          </a:p>
          <a:p>
            <a:pPr algn="just"/>
            <a:endParaRPr lang="el-GR" b="0" dirty="0" smtClean="0">
              <a:effectLst/>
            </a:endParaRPr>
          </a:p>
          <a:p>
            <a:r>
              <a:rPr lang="el-GR" dirty="0" smtClean="0"/>
              <a:t>Στην πραγματικότητα του έδωσε το ελεύθερο να οργανώσει ένα νέο τουρκικό στρατό και να ακυρώσει ντε φάκτο τα συμφωνηθέντα.</a:t>
            </a:r>
          </a:p>
        </p:txBody>
      </p:sp>
      <p:sp>
        <p:nvSpPr>
          <p:cNvPr id="5" name="Θέση αριθμού διαφάνειας 4"/>
          <p:cNvSpPr>
            <a:spLocks noGrp="1"/>
          </p:cNvSpPr>
          <p:nvPr>
            <p:ph type="sldNum" sz="quarter" idx="12"/>
          </p:nvPr>
        </p:nvSpPr>
        <p:spPr/>
        <p:txBody>
          <a:bodyPr/>
          <a:lstStyle/>
          <a:p>
            <a:fld id="{98D18766-1880-4D6C-BF9E-240D5B5CC1C9}" type="slidenum">
              <a:rPr lang="el-GR" smtClean="0"/>
              <a:pPr/>
              <a:t>53</a:t>
            </a:fld>
            <a:endParaRPr lang="el-GR"/>
          </a:p>
        </p:txBody>
      </p:sp>
      <p:sp>
        <p:nvSpPr>
          <p:cNvPr id="6" name="Οβάλ 5"/>
          <p:cNvSpPr/>
          <p:nvPr/>
        </p:nvSpPr>
        <p:spPr>
          <a:xfrm>
            <a:off x="657726" y="365125"/>
            <a:ext cx="1087834" cy="1087834"/>
          </a:xfrm>
          <a:prstGeom prst="ellipse">
            <a:avLst/>
          </a:prstGeom>
          <a:blipFill dpi="0" rotWithShape="0">
            <a:blip r:embed="rId3" cstate="print">
              <a:extLst>
                <a:ext uri="{28A0092B-C50C-407E-A947-70E740481C1C}">
                  <a14:useLocalDpi xmlns:a14="http://schemas.microsoft.com/office/drawing/2010/main" xmlns="" val="0"/>
                </a:ext>
              </a:extLst>
            </a:blip>
            <a:srcRect/>
            <a:stretch>
              <a:fillRect/>
            </a:stretch>
          </a:blipFill>
          <a:scene3d>
            <a:camera prst="orthographicFront"/>
            <a:lightRig rig="chilly" dir="t"/>
          </a:scene3d>
          <a:sp3d z="12700" extrusionH="1700" prstMaterial="dkEdge">
            <a:bevelT w="25400" h="6350" prst="softRound"/>
            <a:bevelB w="0" h="0" prst="convex"/>
          </a:sp3d>
        </p:spPr>
        <p:style>
          <a:lnRef idx="1">
            <a:schemeClr val="accent2">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Tree>
    <p:extLst>
      <p:ext uri="{BB962C8B-B14F-4D97-AF65-F5344CB8AC3E}">
        <p14:creationId xmlns:p14="http://schemas.microsoft.com/office/powerpoint/2010/main" xmlns="" val="207236051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Θέση περιεχομένου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1754154" y="0"/>
            <a:ext cx="8789437" cy="6851608"/>
          </a:xfrm>
        </p:spPr>
      </p:pic>
      <p:sp>
        <p:nvSpPr>
          <p:cNvPr id="5" name="TextBox 4"/>
          <p:cNvSpPr txBox="1"/>
          <p:nvPr/>
        </p:nvSpPr>
        <p:spPr>
          <a:xfrm>
            <a:off x="2332653" y="177282"/>
            <a:ext cx="4991877" cy="400110"/>
          </a:xfrm>
          <a:prstGeom prst="rect">
            <a:avLst/>
          </a:prstGeom>
          <a:noFill/>
        </p:spPr>
        <p:txBody>
          <a:bodyPr wrap="square" rtlCol="0">
            <a:spAutoFit/>
          </a:bodyPr>
          <a:lstStyle/>
          <a:p>
            <a:r>
              <a:rPr lang="el-GR" sz="2000" b="1" dirty="0" smtClean="0">
                <a:solidFill>
                  <a:schemeClr val="bg1"/>
                </a:solidFill>
              </a:rPr>
              <a:t>Υπογραφή Συνθήκης του Μούδρου</a:t>
            </a:r>
            <a:endParaRPr lang="el-GR" sz="2000" b="1" dirty="0">
              <a:solidFill>
                <a:schemeClr val="bg1"/>
              </a:solidFill>
            </a:endParaRPr>
          </a:p>
        </p:txBody>
      </p:sp>
      <p:sp>
        <p:nvSpPr>
          <p:cNvPr id="2" name="Θέση αριθμού διαφάνειας 1"/>
          <p:cNvSpPr>
            <a:spLocks noGrp="1"/>
          </p:cNvSpPr>
          <p:nvPr>
            <p:ph type="sldNum" sz="quarter" idx="12"/>
          </p:nvPr>
        </p:nvSpPr>
        <p:spPr/>
        <p:txBody>
          <a:bodyPr/>
          <a:lstStyle/>
          <a:p>
            <a:fld id="{98D18766-1880-4D6C-BF9E-240D5B5CC1C9}" type="slidenum">
              <a:rPr lang="el-GR" smtClean="0"/>
              <a:pPr/>
              <a:t>54</a:t>
            </a:fld>
            <a:endParaRPr lang="el-GR"/>
          </a:p>
        </p:txBody>
      </p:sp>
    </p:spTree>
    <p:extLst>
      <p:ext uri="{BB962C8B-B14F-4D97-AF65-F5344CB8AC3E}">
        <p14:creationId xmlns:p14="http://schemas.microsoft.com/office/powerpoint/2010/main" xmlns="" val="194906390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p:cNvPicPr>
            <a:picLocks noChangeAspect="1"/>
          </p:cNvPicPr>
          <p:nvPr/>
        </p:nvPicPr>
        <p:blipFill>
          <a:blip r:embed="rId2" cstate="print">
            <a:duotone>
              <a:schemeClr val="bg2">
                <a:shade val="45000"/>
                <a:satMod val="135000"/>
              </a:schemeClr>
              <a:prstClr val="white"/>
            </a:duotone>
          </a:blip>
          <a:stretch>
            <a:fillRect/>
          </a:stretch>
        </p:blipFill>
        <p:spPr>
          <a:xfrm>
            <a:off x="-529" y="-378282"/>
            <a:ext cx="12193057" cy="7614564"/>
          </a:xfrm>
          <a:prstGeom prst="rect">
            <a:avLst/>
          </a:prstGeom>
        </p:spPr>
      </p:pic>
      <p:sp>
        <p:nvSpPr>
          <p:cNvPr id="2" name="Τίτλος 1"/>
          <p:cNvSpPr>
            <a:spLocks noGrp="1"/>
          </p:cNvSpPr>
          <p:nvPr>
            <p:ph type="title"/>
          </p:nvPr>
        </p:nvSpPr>
        <p:spPr/>
        <p:txBody>
          <a:bodyPr/>
          <a:lstStyle/>
          <a:p>
            <a:pPr algn="ctr"/>
            <a:r>
              <a:rPr lang="el-GR" b="1" dirty="0">
                <a:latin typeface="Bahnschrift Light Condensed" panose="020B0502040204020203" pitchFamily="34" charset="0"/>
              </a:rPr>
              <a:t>Μετά τη Συνθήκη του Μούδρου</a:t>
            </a:r>
            <a:endParaRPr lang="el-GR" b="1" dirty="0"/>
          </a:p>
        </p:txBody>
      </p:sp>
      <p:sp>
        <p:nvSpPr>
          <p:cNvPr id="3" name="Θέση περιεχομένου 2"/>
          <p:cNvSpPr>
            <a:spLocks noGrp="1"/>
          </p:cNvSpPr>
          <p:nvPr>
            <p:ph idx="1"/>
          </p:nvPr>
        </p:nvSpPr>
        <p:spPr>
          <a:xfrm>
            <a:off x="657726" y="1825624"/>
            <a:ext cx="11309685" cy="5032375"/>
          </a:xfrm>
        </p:spPr>
        <p:txBody>
          <a:bodyPr anchor="t">
            <a:normAutofit/>
          </a:bodyPr>
          <a:lstStyle/>
          <a:p>
            <a:pPr algn="just"/>
            <a:r>
              <a:rPr lang="el-GR" dirty="0" smtClean="0"/>
              <a:t>Οι σύμμαχοι δεν έδειξαν ιδιαίτερο ενδιαφέρον για την τήρηση όλων των όρων της συνθήκης. Αδιαφόρησαν πλήρως για τη διασφάλιση των δικαιωμάτων των μειονοτικών πληθυσμών.</a:t>
            </a:r>
          </a:p>
          <a:p>
            <a:pPr algn="just"/>
            <a:endParaRPr lang="el-GR" dirty="0" smtClean="0"/>
          </a:p>
          <a:p>
            <a:pPr algn="just"/>
            <a:r>
              <a:rPr lang="el-GR" dirty="0" smtClean="0"/>
              <a:t>Έτσι οι «άτακτοι» του Κεμάλ είχαν το ελεύθερο να αλωνίζουν στην ενδοχώρα της Μικράς Ασίας και να υλοποιούν τα σχέδια εθνοκάθαρσης που είχαν ήδη τεθεί σε εφαρμογή από το 1915.</a:t>
            </a:r>
          </a:p>
          <a:p>
            <a:pPr algn="just"/>
            <a:endParaRPr lang="el-GR" dirty="0" smtClean="0"/>
          </a:p>
          <a:p>
            <a:pPr algn="just"/>
            <a:r>
              <a:rPr lang="el-GR" dirty="0" smtClean="0"/>
              <a:t>Μετά τη γενοκτονία των Αρμενίων το 1915, ο μισός πληθυσμός του Ορτάκιοϊ είχε οδηγηθεί στην εξορία. Η έλευση του Κεμάλ στη μικρασιατική ενδοχώρα σήμανε και το </a:t>
            </a:r>
            <a:r>
              <a:rPr lang="el-GR" b="1" dirty="0" smtClean="0">
                <a:solidFill>
                  <a:srgbClr val="7030A0"/>
                </a:solidFill>
              </a:rPr>
              <a:t>τέλος των Ρωμιών</a:t>
            </a:r>
            <a:r>
              <a:rPr lang="el-GR" dirty="0" smtClean="0"/>
              <a:t>.</a:t>
            </a:r>
          </a:p>
        </p:txBody>
      </p:sp>
      <p:sp>
        <p:nvSpPr>
          <p:cNvPr id="5" name="Θέση αριθμού διαφάνειας 4"/>
          <p:cNvSpPr>
            <a:spLocks noGrp="1"/>
          </p:cNvSpPr>
          <p:nvPr>
            <p:ph type="sldNum" sz="quarter" idx="12"/>
          </p:nvPr>
        </p:nvSpPr>
        <p:spPr/>
        <p:txBody>
          <a:bodyPr/>
          <a:lstStyle/>
          <a:p>
            <a:fld id="{98D18766-1880-4D6C-BF9E-240D5B5CC1C9}" type="slidenum">
              <a:rPr lang="el-GR" smtClean="0"/>
              <a:pPr/>
              <a:t>55</a:t>
            </a:fld>
            <a:endParaRPr lang="el-GR"/>
          </a:p>
        </p:txBody>
      </p:sp>
      <p:sp>
        <p:nvSpPr>
          <p:cNvPr id="6" name="Οβάλ 5"/>
          <p:cNvSpPr/>
          <p:nvPr/>
        </p:nvSpPr>
        <p:spPr>
          <a:xfrm>
            <a:off x="657726" y="365125"/>
            <a:ext cx="1087834" cy="1087834"/>
          </a:xfrm>
          <a:prstGeom prst="ellipse">
            <a:avLst/>
          </a:prstGeom>
          <a:blipFill dpi="0" rotWithShape="0">
            <a:blip r:embed="rId3" cstate="print">
              <a:extLst>
                <a:ext uri="{28A0092B-C50C-407E-A947-70E740481C1C}">
                  <a14:useLocalDpi xmlns:a14="http://schemas.microsoft.com/office/drawing/2010/main" xmlns="" val="0"/>
                </a:ext>
              </a:extLst>
            </a:blip>
            <a:srcRect/>
            <a:stretch>
              <a:fillRect/>
            </a:stretch>
          </a:blipFill>
          <a:scene3d>
            <a:camera prst="orthographicFront"/>
            <a:lightRig rig="chilly" dir="t"/>
          </a:scene3d>
          <a:sp3d z="12700" extrusionH="1700" prstMaterial="dkEdge">
            <a:bevelT w="25400" h="6350" prst="softRound"/>
            <a:bevelB w="0" h="0" prst="convex"/>
          </a:sp3d>
        </p:spPr>
        <p:style>
          <a:lnRef idx="1">
            <a:schemeClr val="accent2">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Tree>
    <p:extLst>
      <p:ext uri="{BB962C8B-B14F-4D97-AF65-F5344CB8AC3E}">
        <p14:creationId xmlns:p14="http://schemas.microsoft.com/office/powerpoint/2010/main" xmlns="" val="405310908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Θέση περιεχομένου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1324947" y="0"/>
            <a:ext cx="9759820" cy="6846441"/>
          </a:xfrm>
        </p:spPr>
      </p:pic>
      <p:sp>
        <p:nvSpPr>
          <p:cNvPr id="2" name="Θέση αριθμού διαφάνειας 1"/>
          <p:cNvSpPr>
            <a:spLocks noGrp="1"/>
          </p:cNvSpPr>
          <p:nvPr>
            <p:ph type="sldNum" sz="quarter" idx="12"/>
          </p:nvPr>
        </p:nvSpPr>
        <p:spPr/>
        <p:txBody>
          <a:bodyPr/>
          <a:lstStyle/>
          <a:p>
            <a:fld id="{98D18766-1880-4D6C-BF9E-240D5B5CC1C9}" type="slidenum">
              <a:rPr lang="el-GR" smtClean="0"/>
              <a:pPr/>
              <a:t>56</a:t>
            </a:fld>
            <a:endParaRPr lang="el-GR"/>
          </a:p>
        </p:txBody>
      </p:sp>
    </p:spTree>
    <p:extLst>
      <p:ext uri="{BB962C8B-B14F-4D97-AF65-F5344CB8AC3E}">
        <p14:creationId xmlns:p14="http://schemas.microsoft.com/office/powerpoint/2010/main" xmlns="" val="238725783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p:cNvPicPr>
            <a:picLocks noChangeAspect="1"/>
          </p:cNvPicPr>
          <p:nvPr/>
        </p:nvPicPr>
        <p:blipFill>
          <a:blip r:embed="rId2" cstate="print">
            <a:duotone>
              <a:schemeClr val="bg2">
                <a:shade val="45000"/>
                <a:satMod val="135000"/>
              </a:schemeClr>
              <a:prstClr val="white"/>
            </a:duotone>
          </a:blip>
          <a:stretch>
            <a:fillRect/>
          </a:stretch>
        </p:blipFill>
        <p:spPr>
          <a:xfrm>
            <a:off x="-529" y="-378282"/>
            <a:ext cx="12193057" cy="7614564"/>
          </a:xfrm>
          <a:prstGeom prst="rect">
            <a:avLst/>
          </a:prstGeom>
        </p:spPr>
      </p:pic>
      <p:sp>
        <p:nvSpPr>
          <p:cNvPr id="2" name="Τίτλος 1"/>
          <p:cNvSpPr>
            <a:spLocks noGrp="1"/>
          </p:cNvSpPr>
          <p:nvPr>
            <p:ph type="title"/>
          </p:nvPr>
        </p:nvSpPr>
        <p:spPr/>
        <p:txBody>
          <a:bodyPr>
            <a:normAutofit/>
          </a:bodyPr>
          <a:lstStyle/>
          <a:p>
            <a:pPr algn="ctr"/>
            <a:r>
              <a:rPr lang="el-GR" b="1" dirty="0">
                <a:latin typeface="Bahnschrift Light Condensed" panose="020B0502040204020203" pitchFamily="34" charset="0"/>
              </a:rPr>
              <a:t>Η σφαγή του Ορτάκιοϊ</a:t>
            </a:r>
          </a:p>
        </p:txBody>
      </p:sp>
      <p:sp>
        <p:nvSpPr>
          <p:cNvPr id="3" name="Θέση περιεχομένου 2"/>
          <p:cNvSpPr>
            <a:spLocks noGrp="1"/>
          </p:cNvSpPr>
          <p:nvPr>
            <p:ph idx="1"/>
          </p:nvPr>
        </p:nvSpPr>
        <p:spPr>
          <a:xfrm>
            <a:off x="657726" y="1825624"/>
            <a:ext cx="11309685" cy="5032375"/>
          </a:xfrm>
        </p:spPr>
        <p:txBody>
          <a:bodyPr anchor="t">
            <a:normAutofit fontScale="70000" lnSpcReduction="20000"/>
          </a:bodyPr>
          <a:lstStyle/>
          <a:p>
            <a:r>
              <a:rPr lang="el-GR" dirty="0" smtClean="0"/>
              <a:t>Νωρίς το πρωί η συμμορία του Γκιαβούρ Αλή επιτέθηκε στο χωριό βιάζοντας και σφάζοντας του ανήμπορους κατοίκους και πλιατσικολογώντας και καίγοντας τις ανυπεράσπιστες περιουσίες τους.</a:t>
            </a:r>
          </a:p>
          <a:p>
            <a:endParaRPr lang="el-GR" dirty="0" smtClean="0"/>
          </a:p>
          <a:p>
            <a:r>
              <a:rPr lang="el-GR" b="1" dirty="0" smtClean="0">
                <a:solidFill>
                  <a:srgbClr val="7030A0"/>
                </a:solidFill>
              </a:rPr>
              <a:t>Δύο μέρες κράτησε η σφαγή. </a:t>
            </a:r>
            <a:r>
              <a:rPr lang="el-GR" dirty="0" smtClean="0"/>
              <a:t>Όσοι κατάφεραν να επιβιώσουν (κρύο, πείνα, αγρίμια, σφαγή, κακουχίες) έφτασαν σε κακή κατάσταση στο Αντάπαζαρ.</a:t>
            </a:r>
          </a:p>
          <a:p>
            <a:pPr algn="just"/>
            <a:endParaRPr lang="el-GR" dirty="0" smtClean="0"/>
          </a:p>
          <a:p>
            <a:pPr algn="just"/>
            <a:r>
              <a:rPr lang="el-GR" dirty="0" smtClean="0"/>
              <a:t>Όποιος τολμούσε να κρύψει στο σπίτι του γκιαούρη, θα δημευόταν η περιουσία του και ο ίδιος και η οικογένειά του θα εξορίζονταν.</a:t>
            </a:r>
            <a:endParaRPr lang="de-DE" dirty="0" smtClean="0"/>
          </a:p>
          <a:p>
            <a:pPr algn="just"/>
            <a:endParaRPr lang="de-DE" dirty="0"/>
          </a:p>
          <a:p>
            <a:pPr algn="just"/>
            <a:r>
              <a:rPr lang="el-GR" dirty="0" smtClean="0"/>
              <a:t>Αν και οι Τούρκοι του Αντάπαζαρ δεν είχαν τίποτε να μοιράσουν με τους Ρωμιούς, έκαναν ό,τι μπορούσαν για να τους προστατέψουν. Μεταξύ άλλων, οργάνωναν περιπολίες γύρω από τις συνοικίες των Χριστιανών, ενώ κάθε βράδυ ο Μπεχτσής</a:t>
            </a:r>
            <a:r>
              <a:rPr lang="el-GR" dirty="0"/>
              <a:t> </a:t>
            </a:r>
            <a:r>
              <a:rPr lang="el-GR" dirty="0" smtClean="0"/>
              <a:t>(δημοτικός αστυνόμος), περνώντας κάτω από τα σπίτια τους, τούς καθησύχαζε.</a:t>
            </a:r>
          </a:p>
          <a:p>
            <a:pPr algn="just"/>
            <a:endParaRPr lang="el-GR" dirty="0"/>
          </a:p>
          <a:p>
            <a:pPr algn="just"/>
            <a:r>
              <a:rPr lang="el-GR" dirty="0" smtClean="0"/>
              <a:t>Πολλοί άρχισαν να φεύγουν για την Πόλη, σε αναζήτηση μιας καλύτερης μοίρας, ενώ δεν ήταν λίγοι εκείνοι που δεν κατάφεραν να ολοκληρώσουν το ταξίδι (ασιτεία, ληστεία κτλ.).</a:t>
            </a:r>
          </a:p>
        </p:txBody>
      </p:sp>
      <p:sp>
        <p:nvSpPr>
          <p:cNvPr id="5" name="Θέση αριθμού διαφάνειας 4"/>
          <p:cNvSpPr>
            <a:spLocks noGrp="1"/>
          </p:cNvSpPr>
          <p:nvPr>
            <p:ph type="sldNum" sz="quarter" idx="12"/>
          </p:nvPr>
        </p:nvSpPr>
        <p:spPr/>
        <p:txBody>
          <a:bodyPr/>
          <a:lstStyle/>
          <a:p>
            <a:fld id="{98D18766-1880-4D6C-BF9E-240D5B5CC1C9}" type="slidenum">
              <a:rPr lang="el-GR" smtClean="0"/>
              <a:pPr/>
              <a:t>57</a:t>
            </a:fld>
            <a:endParaRPr lang="el-GR"/>
          </a:p>
        </p:txBody>
      </p:sp>
      <p:sp>
        <p:nvSpPr>
          <p:cNvPr id="6" name="Οβάλ 5"/>
          <p:cNvSpPr/>
          <p:nvPr/>
        </p:nvSpPr>
        <p:spPr>
          <a:xfrm>
            <a:off x="657726" y="365125"/>
            <a:ext cx="1087834" cy="1087834"/>
          </a:xfrm>
          <a:prstGeom prst="ellipse">
            <a:avLst/>
          </a:prstGeom>
          <a:blipFill dpi="0" rotWithShape="0">
            <a:blip r:embed="rId3" cstate="print">
              <a:extLst>
                <a:ext uri="{28A0092B-C50C-407E-A947-70E740481C1C}">
                  <a14:useLocalDpi xmlns:a14="http://schemas.microsoft.com/office/drawing/2010/main" xmlns="" val="0"/>
                </a:ext>
              </a:extLst>
            </a:blip>
            <a:srcRect/>
            <a:stretch>
              <a:fillRect/>
            </a:stretch>
          </a:blipFill>
          <a:scene3d>
            <a:camera prst="orthographicFront"/>
            <a:lightRig rig="chilly" dir="t"/>
          </a:scene3d>
          <a:sp3d z="12700" extrusionH="1700" prstMaterial="dkEdge">
            <a:bevelT w="25400" h="6350" prst="softRound"/>
            <a:bevelB w="0" h="0" prst="convex"/>
          </a:sp3d>
        </p:spPr>
        <p:style>
          <a:lnRef idx="1">
            <a:schemeClr val="accent2">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Tree>
    <p:extLst>
      <p:ext uri="{BB962C8B-B14F-4D97-AF65-F5344CB8AC3E}">
        <p14:creationId xmlns:p14="http://schemas.microsoft.com/office/powerpoint/2010/main" xmlns="" val="429466223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p:cNvPicPr>
            <a:picLocks noChangeAspect="1"/>
          </p:cNvPicPr>
          <p:nvPr/>
        </p:nvPicPr>
        <p:blipFill>
          <a:blip r:embed="rId2" cstate="print">
            <a:duotone>
              <a:schemeClr val="bg2">
                <a:shade val="45000"/>
                <a:satMod val="135000"/>
              </a:schemeClr>
              <a:prstClr val="white"/>
            </a:duotone>
          </a:blip>
          <a:stretch>
            <a:fillRect/>
          </a:stretch>
        </p:blipFill>
        <p:spPr>
          <a:xfrm>
            <a:off x="-529" y="-378282"/>
            <a:ext cx="12193057" cy="7614564"/>
          </a:xfrm>
          <a:prstGeom prst="rect">
            <a:avLst/>
          </a:prstGeom>
        </p:spPr>
      </p:pic>
      <p:sp>
        <p:nvSpPr>
          <p:cNvPr id="2" name="Τίτλος 1"/>
          <p:cNvSpPr>
            <a:spLocks noGrp="1"/>
          </p:cNvSpPr>
          <p:nvPr>
            <p:ph type="title"/>
          </p:nvPr>
        </p:nvSpPr>
        <p:spPr/>
        <p:txBody>
          <a:bodyPr>
            <a:normAutofit/>
          </a:bodyPr>
          <a:lstStyle/>
          <a:p>
            <a:pPr algn="ctr"/>
            <a:r>
              <a:rPr lang="el-GR" b="1" dirty="0">
                <a:latin typeface="Bahnschrift Light Condensed" panose="020B0502040204020203" pitchFamily="34" charset="0"/>
              </a:rPr>
              <a:t>Ιστογραφία - Βιβλιογραφία</a:t>
            </a:r>
          </a:p>
        </p:txBody>
      </p:sp>
      <p:sp>
        <p:nvSpPr>
          <p:cNvPr id="3" name="Θέση περιεχομένου 2"/>
          <p:cNvSpPr>
            <a:spLocks noGrp="1"/>
          </p:cNvSpPr>
          <p:nvPr>
            <p:ph idx="1"/>
          </p:nvPr>
        </p:nvSpPr>
        <p:spPr>
          <a:xfrm>
            <a:off x="657726" y="1825624"/>
            <a:ext cx="11309685" cy="5032375"/>
          </a:xfrm>
        </p:spPr>
        <p:txBody>
          <a:bodyPr anchor="t">
            <a:normAutofit fontScale="55000" lnSpcReduction="20000"/>
          </a:bodyPr>
          <a:lstStyle/>
          <a:p>
            <a:r>
              <a:rPr lang="de-DE" dirty="0">
                <a:hlinkClick r:id="rId3"/>
              </a:rPr>
              <a:t>https://</a:t>
            </a:r>
            <a:r>
              <a:rPr lang="de-DE" dirty="0" smtClean="0">
                <a:hlinkClick r:id="rId3"/>
              </a:rPr>
              <a:t>cognoscoteam.gr/archives/7347</a:t>
            </a:r>
            <a:r>
              <a:rPr lang="el-GR" dirty="0" smtClean="0"/>
              <a:t> : </a:t>
            </a:r>
          </a:p>
          <a:p>
            <a:r>
              <a:rPr lang="el-GR" b="1" dirty="0" smtClean="0"/>
              <a:t>Αρχαία </a:t>
            </a:r>
            <a:r>
              <a:rPr lang="el-GR" b="1" dirty="0"/>
              <a:t>Βιθυνία: Ένα άγνωστο ελληνιστικό βασίλειο</a:t>
            </a:r>
          </a:p>
          <a:p>
            <a:endParaRPr lang="el-GR" dirty="0" smtClean="0"/>
          </a:p>
          <a:p>
            <a:r>
              <a:rPr lang="de-DE" dirty="0">
                <a:hlinkClick r:id="rId4"/>
              </a:rPr>
              <a:t>https://www.pontosnews.gr/385711/ellada/i-proti-praxi-tis-sfagis-sto-ortakioi-v</a:t>
            </a:r>
            <a:r>
              <a:rPr lang="de-DE" dirty="0" smtClean="0">
                <a:hlinkClick r:id="rId4"/>
              </a:rPr>
              <a:t>/</a:t>
            </a:r>
            <a:r>
              <a:rPr lang="el-GR" dirty="0" smtClean="0"/>
              <a:t> : </a:t>
            </a:r>
          </a:p>
          <a:p>
            <a:r>
              <a:rPr lang="el-GR" b="1" dirty="0" smtClean="0"/>
              <a:t>Η </a:t>
            </a:r>
            <a:r>
              <a:rPr lang="el-GR" b="1" dirty="0"/>
              <a:t>πρώτη πράξη της σφαγής στο Ορτάκιοϊ Βιθυνίας από τους </a:t>
            </a:r>
            <a:r>
              <a:rPr lang="el-GR" b="1" dirty="0" smtClean="0"/>
              <a:t>Τσέτες </a:t>
            </a:r>
            <a:r>
              <a:rPr lang="el-GR" b="1" dirty="0"/>
              <a:t>του Κεμάλ</a:t>
            </a:r>
          </a:p>
          <a:p>
            <a:endParaRPr lang="el-GR" dirty="0" smtClean="0"/>
          </a:p>
          <a:p>
            <a:pPr algn="just"/>
            <a:r>
              <a:rPr lang="de-DE" dirty="0">
                <a:hlinkClick r:id="rId5"/>
              </a:rPr>
              <a:t>https://www.yoair.com/el/blog/hammams-history-use-and-cultural-significance</a:t>
            </a:r>
            <a:r>
              <a:rPr lang="de-DE" dirty="0" smtClean="0">
                <a:hlinkClick r:id="rId5"/>
              </a:rPr>
              <a:t>/</a:t>
            </a:r>
            <a:r>
              <a:rPr lang="el-GR" dirty="0" smtClean="0"/>
              <a:t> : </a:t>
            </a:r>
          </a:p>
          <a:p>
            <a:pPr algn="just"/>
            <a:r>
              <a:rPr lang="el-GR" b="1" dirty="0" smtClean="0"/>
              <a:t>Χαμάμ</a:t>
            </a:r>
            <a:r>
              <a:rPr lang="el-GR" b="1" dirty="0"/>
              <a:t>: Ιστορία, Χρήση και Πολιτιστική Σημασία</a:t>
            </a:r>
          </a:p>
          <a:p>
            <a:pPr algn="just"/>
            <a:endParaRPr lang="de-DE" dirty="0"/>
          </a:p>
          <a:p>
            <a:pPr algn="just"/>
            <a:r>
              <a:rPr lang="de-DE" dirty="0">
                <a:hlinkClick r:id="rId6"/>
              </a:rPr>
              <a:t>https://</a:t>
            </a:r>
            <a:r>
              <a:rPr lang="de-DE" dirty="0" smtClean="0">
                <a:hlinkClick r:id="rId6"/>
              </a:rPr>
              <a:t>el.wikipedia.org/wiki/</a:t>
            </a:r>
            <a:r>
              <a:rPr lang="el-GR" dirty="0" err="1" smtClean="0">
                <a:hlinkClick r:id="rId6"/>
              </a:rPr>
              <a:t>Βοάνη</a:t>
            </a:r>
            <a:r>
              <a:rPr lang="el-GR" dirty="0" smtClean="0"/>
              <a:t> : </a:t>
            </a:r>
            <a:r>
              <a:rPr lang="el-GR" b="1" dirty="0" smtClean="0"/>
              <a:t>Λίμνη Σαπάντζα</a:t>
            </a:r>
          </a:p>
          <a:p>
            <a:pPr algn="just"/>
            <a:endParaRPr lang="el-GR" b="1" dirty="0"/>
          </a:p>
          <a:p>
            <a:pPr algn="just"/>
            <a:r>
              <a:rPr lang="de-DE" dirty="0">
                <a:hlinkClick r:id="rId7"/>
              </a:rPr>
              <a:t>https://www.ertnews.gr/anadromes/ena-spanio-ntokoymento-toy-1893-quot-olympiakoi-agones-en-vithynia-quot</a:t>
            </a:r>
            <a:r>
              <a:rPr lang="de-DE" dirty="0" smtClean="0">
                <a:hlinkClick r:id="rId7"/>
              </a:rPr>
              <a:t>/</a:t>
            </a:r>
            <a:r>
              <a:rPr lang="el-GR" smtClean="0"/>
              <a:t> </a:t>
            </a:r>
            <a:r>
              <a:rPr lang="el-GR" smtClean="0"/>
              <a:t>¨:</a:t>
            </a:r>
            <a:r>
              <a:rPr lang="el-GR" b="1" smtClean="0"/>
              <a:t>Εορτή </a:t>
            </a:r>
            <a:r>
              <a:rPr lang="el-GR" b="1" dirty="0" smtClean="0"/>
              <a:t>Αγίου </a:t>
            </a:r>
            <a:r>
              <a:rPr lang="el-GR" b="1" dirty="0" smtClean="0"/>
              <a:t>Γεωργίου</a:t>
            </a:r>
            <a:endParaRPr lang="en-US" b="1" dirty="0" smtClean="0"/>
          </a:p>
          <a:p>
            <a:pPr algn="just"/>
            <a:endParaRPr lang="en-US" b="1" dirty="0" smtClean="0"/>
          </a:p>
          <a:p>
            <a:pPr algn="just"/>
            <a:r>
              <a:rPr lang="en-US" b="1" dirty="0" smtClean="0"/>
              <a:t>O </a:t>
            </a:r>
            <a:r>
              <a:rPr lang="el-GR" b="1" dirty="0" smtClean="0"/>
              <a:t>Μ</a:t>
            </a:r>
            <a:r>
              <a:rPr lang="el-GR" b="1" dirty="0" smtClean="0"/>
              <a:t>έτοικος και η Συμμετρία – Του Τεύκρος Μιχαηλίδης</a:t>
            </a:r>
          </a:p>
          <a:p>
            <a:pPr algn="just"/>
            <a:r>
              <a:rPr lang="el-GR" b="1" dirty="0" smtClean="0"/>
              <a:t>Αλησμόνητες Πατρίδες: </a:t>
            </a:r>
            <a:r>
              <a:rPr lang="el-GR" b="1" dirty="0" smtClean="0"/>
              <a:t>Μικρά </a:t>
            </a:r>
            <a:r>
              <a:rPr lang="el-GR" b="1" dirty="0" smtClean="0"/>
              <a:t>Ασία – Του Σταύρου </a:t>
            </a:r>
            <a:r>
              <a:rPr lang="el-GR" b="1" dirty="0" smtClean="0"/>
              <a:t>Καπλάνογλου</a:t>
            </a:r>
          </a:p>
          <a:p>
            <a:pPr algn="just"/>
            <a:r>
              <a:rPr lang="el-GR" b="1" dirty="0" smtClean="0"/>
              <a:t>Μικρά Ασία, το παλίμψηστο της μνήμης – Του Αλέξανδρου Μασσαβέτα</a:t>
            </a:r>
            <a:endParaRPr lang="el-GR" b="1" dirty="0" smtClean="0"/>
          </a:p>
          <a:p>
            <a:pPr algn="just"/>
            <a:endParaRPr lang="el-GR" b="1" dirty="0" smtClean="0"/>
          </a:p>
        </p:txBody>
      </p:sp>
      <p:sp>
        <p:nvSpPr>
          <p:cNvPr id="5" name="Θέση αριθμού διαφάνειας 4"/>
          <p:cNvSpPr>
            <a:spLocks noGrp="1"/>
          </p:cNvSpPr>
          <p:nvPr>
            <p:ph type="sldNum" sz="quarter" idx="12"/>
          </p:nvPr>
        </p:nvSpPr>
        <p:spPr/>
        <p:txBody>
          <a:bodyPr/>
          <a:lstStyle/>
          <a:p>
            <a:endParaRPr lang="en-US" dirty="0" smtClean="0"/>
          </a:p>
          <a:p>
            <a:fld id="{98D18766-1880-4D6C-BF9E-240D5B5CC1C9}" type="slidenum">
              <a:rPr lang="el-GR" smtClean="0"/>
              <a:pPr/>
              <a:t>58</a:t>
            </a:fld>
            <a:endParaRPr lang="el-GR" dirty="0"/>
          </a:p>
        </p:txBody>
      </p:sp>
    </p:spTree>
    <p:extLst>
      <p:ext uri="{BB962C8B-B14F-4D97-AF65-F5344CB8AC3E}">
        <p14:creationId xmlns:p14="http://schemas.microsoft.com/office/powerpoint/2010/main" xmlns="" val="355044034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p:cNvPicPr>
            <a:picLocks noChangeAspect="1"/>
          </p:cNvPicPr>
          <p:nvPr/>
        </p:nvPicPr>
        <p:blipFill>
          <a:blip r:embed="rId2" cstate="print">
            <a:extLst>
              <a:ext uri="{BEBA8EAE-BF5A-486C-A8C5-ECC9F3942E4B}">
                <a14:imgProps xmlns:a14="http://schemas.microsoft.com/office/drawing/2010/main" xmlns="">
                  <a14:imgLayer r:embed="rId3">
                    <a14:imgEffect>
                      <a14:artisticCutout/>
                    </a14:imgEffect>
                  </a14:imgLayer>
                </a14:imgProps>
              </a:ext>
              <a:ext uri="{28A0092B-C50C-407E-A947-70E740481C1C}">
                <a14:useLocalDpi xmlns:a14="http://schemas.microsoft.com/office/drawing/2010/main" xmlns="" val="0"/>
              </a:ext>
            </a:extLst>
          </a:blip>
          <a:stretch>
            <a:fillRect/>
          </a:stretch>
        </p:blipFill>
        <p:spPr>
          <a:xfrm>
            <a:off x="1" y="0"/>
            <a:ext cx="12191999" cy="7613696"/>
          </a:xfrm>
          <a:prstGeom prst="rect">
            <a:avLst/>
          </a:prstGeom>
        </p:spPr>
      </p:pic>
      <p:sp>
        <p:nvSpPr>
          <p:cNvPr id="2" name="Τίτλος 1"/>
          <p:cNvSpPr>
            <a:spLocks noGrp="1"/>
          </p:cNvSpPr>
          <p:nvPr>
            <p:ph type="ctrTitle"/>
          </p:nvPr>
        </p:nvSpPr>
        <p:spPr>
          <a:xfrm>
            <a:off x="2100943" y="1169016"/>
            <a:ext cx="7990114" cy="1126315"/>
          </a:xfrm>
          <a:solidFill>
            <a:schemeClr val="bg1">
              <a:alpha val="33000"/>
            </a:schemeClr>
          </a:solidFill>
        </p:spPr>
        <p:txBody>
          <a:bodyPr anchor="ctr">
            <a:noAutofit/>
          </a:bodyPr>
          <a:lstStyle/>
          <a:p>
            <a:r>
              <a:rPr lang="el-GR" sz="4000" b="1" dirty="0" smtClean="0"/>
              <a:t>Ευχαριστώ πολύ για την προσοχή σας!</a:t>
            </a:r>
            <a:endParaRPr lang="el-GR" sz="4000" dirty="0"/>
          </a:p>
        </p:txBody>
      </p:sp>
      <p:sp>
        <p:nvSpPr>
          <p:cNvPr id="3" name="Υπότιτλος 2"/>
          <p:cNvSpPr>
            <a:spLocks noGrp="1"/>
          </p:cNvSpPr>
          <p:nvPr>
            <p:ph type="subTitle" idx="1"/>
          </p:nvPr>
        </p:nvSpPr>
        <p:spPr>
          <a:xfrm>
            <a:off x="9890449" y="569168"/>
            <a:ext cx="2301551" cy="349898"/>
          </a:xfrm>
        </p:spPr>
        <p:txBody>
          <a:bodyPr anchor="ctr">
            <a:normAutofit fontScale="92500" lnSpcReduction="20000"/>
          </a:bodyPr>
          <a:lstStyle/>
          <a:p>
            <a:r>
              <a:rPr lang="el-GR" b="1" dirty="0" smtClean="0">
                <a:solidFill>
                  <a:schemeClr val="bg1">
                    <a:lumMod val="50000"/>
                  </a:schemeClr>
                </a:solidFill>
              </a:rPr>
              <a:t>Άρης Τζοβάνης</a:t>
            </a:r>
            <a:endParaRPr lang="el-GR" b="1" dirty="0">
              <a:solidFill>
                <a:schemeClr val="bg1">
                  <a:lumMod val="50000"/>
                </a:schemeClr>
              </a:solidFill>
            </a:endParaRPr>
          </a:p>
        </p:txBody>
      </p:sp>
    </p:spTree>
    <p:extLst>
      <p:ext uri="{BB962C8B-B14F-4D97-AF65-F5344CB8AC3E}">
        <p14:creationId xmlns:p14="http://schemas.microsoft.com/office/powerpoint/2010/main" xmlns="" val="8794361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4"/>
          <p:cNvPicPr>
            <a:picLocks noChangeAspect="1"/>
          </p:cNvPicPr>
          <p:nvPr/>
        </p:nvPicPr>
        <p:blipFill rotWithShape="1">
          <a:blip r:embed="rId2" cstate="print">
            <a:extLst>
              <a:ext uri="{28A0092B-C50C-407E-A947-70E740481C1C}">
                <a14:useLocalDpi xmlns:a14="http://schemas.microsoft.com/office/drawing/2010/main" xmlns="" val="0"/>
              </a:ext>
            </a:extLst>
          </a:blip>
          <a:srcRect r="4838"/>
          <a:stretch/>
        </p:blipFill>
        <p:spPr>
          <a:xfrm>
            <a:off x="0" y="0"/>
            <a:ext cx="12176449" cy="6858000"/>
          </a:xfrm>
          <a:prstGeom prst="rect">
            <a:avLst/>
          </a:prstGeom>
        </p:spPr>
      </p:pic>
      <p:sp>
        <p:nvSpPr>
          <p:cNvPr id="3" name="Θέση αριθμού διαφάνειας 2"/>
          <p:cNvSpPr>
            <a:spLocks noGrp="1"/>
          </p:cNvSpPr>
          <p:nvPr>
            <p:ph type="sldNum" sz="quarter" idx="12"/>
          </p:nvPr>
        </p:nvSpPr>
        <p:spPr/>
        <p:txBody>
          <a:bodyPr/>
          <a:lstStyle/>
          <a:p>
            <a:fld id="{98D18766-1880-4D6C-BF9E-240D5B5CC1C9}" type="slidenum">
              <a:rPr lang="el-GR" smtClean="0"/>
              <a:pPr/>
              <a:t>6</a:t>
            </a:fld>
            <a:endParaRPr lang="el-GR"/>
          </a:p>
        </p:txBody>
      </p:sp>
    </p:spTree>
    <p:extLst>
      <p:ext uri="{BB962C8B-B14F-4D97-AF65-F5344CB8AC3E}">
        <p14:creationId xmlns:p14="http://schemas.microsoft.com/office/powerpoint/2010/main" xmlns="" val="6883225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Εικόνα 3"/>
          <p:cNvPicPr>
            <a:picLocks noChangeAspect="1"/>
          </p:cNvPicPr>
          <p:nvPr/>
        </p:nvPicPr>
        <p:blipFill>
          <a:blip r:embed="rId3" cstate="print">
            <a:duotone>
              <a:schemeClr val="bg2">
                <a:shade val="45000"/>
                <a:satMod val="135000"/>
              </a:schemeClr>
              <a:prstClr val="white"/>
            </a:duotone>
          </a:blip>
          <a:stretch>
            <a:fillRect/>
          </a:stretch>
        </p:blipFill>
        <p:spPr>
          <a:xfrm>
            <a:off x="-1057" y="0"/>
            <a:ext cx="12193057" cy="7614564"/>
          </a:xfrm>
          <a:prstGeom prst="rect">
            <a:avLst/>
          </a:prstGeom>
        </p:spPr>
      </p:pic>
      <p:sp>
        <p:nvSpPr>
          <p:cNvPr id="2" name="Τίτλος 1"/>
          <p:cNvSpPr>
            <a:spLocks noGrp="1"/>
          </p:cNvSpPr>
          <p:nvPr>
            <p:ph type="title"/>
          </p:nvPr>
        </p:nvSpPr>
        <p:spPr/>
        <p:txBody>
          <a:bodyPr>
            <a:normAutofit/>
          </a:bodyPr>
          <a:lstStyle/>
          <a:p>
            <a:pPr algn="ctr"/>
            <a:r>
              <a:rPr lang="el-GR" b="1" dirty="0">
                <a:latin typeface="Bahnschrift Light Condensed" panose="020B0502040204020203" pitchFamily="34" charset="0"/>
              </a:rPr>
              <a:t>Ορτάκιοϊ, μια κωμόπολη της Βιθυνίας</a:t>
            </a:r>
          </a:p>
        </p:txBody>
      </p:sp>
      <p:sp>
        <p:nvSpPr>
          <p:cNvPr id="3" name="Θέση περιεχομένου 2"/>
          <p:cNvSpPr>
            <a:spLocks noGrp="1"/>
          </p:cNvSpPr>
          <p:nvPr>
            <p:ph idx="1"/>
          </p:nvPr>
        </p:nvSpPr>
        <p:spPr>
          <a:xfrm>
            <a:off x="657726" y="1825624"/>
            <a:ext cx="11309685" cy="5032375"/>
          </a:xfrm>
        </p:spPr>
        <p:txBody>
          <a:bodyPr>
            <a:normAutofit lnSpcReduction="10000"/>
          </a:bodyPr>
          <a:lstStyle/>
          <a:p>
            <a:pPr algn="just"/>
            <a:r>
              <a:rPr lang="el-GR" sz="2400" dirty="0" smtClean="0">
                <a:sym typeface="Wingdings" panose="05000000000000000000" pitchFamily="2" charset="2"/>
              </a:rPr>
              <a:t>Στην </a:t>
            </a:r>
            <a:r>
              <a:rPr lang="el-GR" sz="2400" dirty="0">
                <a:sym typeface="Wingdings" panose="05000000000000000000" pitchFamily="2" charset="2"/>
              </a:rPr>
              <a:t>πλαγιά </a:t>
            </a:r>
            <a:r>
              <a:rPr lang="el-GR" sz="2400" dirty="0" smtClean="0">
                <a:sym typeface="Wingdings" panose="05000000000000000000" pitchFamily="2" charset="2"/>
              </a:rPr>
              <a:t>ενός απόκρημνου λόφου βρισκόταν το </a:t>
            </a:r>
            <a:r>
              <a:rPr lang="el-GR" sz="2400" b="1" dirty="0" smtClean="0">
                <a:solidFill>
                  <a:srgbClr val="C00000"/>
                </a:solidFill>
                <a:sym typeface="Wingdings" panose="05000000000000000000" pitchFamily="2" charset="2"/>
              </a:rPr>
              <a:t>Ορτάκιοϊ.</a:t>
            </a:r>
            <a:r>
              <a:rPr lang="el-GR" sz="2400" dirty="0" smtClean="0">
                <a:sym typeface="Wingdings" panose="05000000000000000000" pitchFamily="2" charset="2"/>
              </a:rPr>
              <a:t> Χτισμένο το </a:t>
            </a:r>
            <a:r>
              <a:rPr lang="el-GR" sz="2400" dirty="0">
                <a:sym typeface="Wingdings" panose="05000000000000000000" pitchFamily="2" charset="2"/>
              </a:rPr>
              <a:t>1650 από διωγμένους Αρμένιους και </a:t>
            </a:r>
            <a:r>
              <a:rPr lang="el-GR" sz="2400" dirty="0" smtClean="0">
                <a:sym typeface="Wingdings" panose="05000000000000000000" pitchFamily="2" charset="2"/>
              </a:rPr>
              <a:t>Ρωμιούς, κάηκε </a:t>
            </a:r>
            <a:r>
              <a:rPr lang="el-GR" sz="2400" dirty="0">
                <a:sym typeface="Wingdings" panose="05000000000000000000" pitchFamily="2" charset="2"/>
              </a:rPr>
              <a:t>το 1920 από Τσέτες του Κεμάλ</a:t>
            </a:r>
            <a:r>
              <a:rPr lang="el-GR" sz="2400" dirty="0" smtClean="0">
                <a:sym typeface="Wingdings" panose="05000000000000000000" pitchFamily="2" charset="2"/>
              </a:rPr>
              <a:t>.</a:t>
            </a:r>
          </a:p>
          <a:p>
            <a:pPr algn="just"/>
            <a:endParaRPr lang="el-GR" sz="2400" dirty="0" smtClean="0">
              <a:sym typeface="Wingdings" panose="05000000000000000000" pitchFamily="2" charset="2"/>
            </a:endParaRPr>
          </a:p>
          <a:p>
            <a:pPr algn="just"/>
            <a:r>
              <a:rPr lang="el-GR" sz="2400" dirty="0">
                <a:sym typeface="Wingdings" panose="05000000000000000000" pitchFamily="2" charset="2"/>
              </a:rPr>
              <a:t>Στην κεντρική πλατεία του </a:t>
            </a:r>
            <a:r>
              <a:rPr lang="el-GR" sz="2400" dirty="0" smtClean="0">
                <a:sym typeface="Wingdings" panose="05000000000000000000" pitchFamily="2" charset="2"/>
              </a:rPr>
              <a:t>χωριού βρισκόταν </a:t>
            </a:r>
            <a:r>
              <a:rPr lang="el-GR" sz="2400" b="1" dirty="0" smtClean="0">
                <a:solidFill>
                  <a:srgbClr val="C00000"/>
                </a:solidFill>
                <a:sym typeface="Wingdings" panose="05000000000000000000" pitchFamily="2" charset="2"/>
              </a:rPr>
              <a:t>η βυζαντινή εκκλησία του </a:t>
            </a:r>
            <a:r>
              <a:rPr lang="el-GR" sz="2400" b="1" dirty="0">
                <a:solidFill>
                  <a:srgbClr val="C00000"/>
                </a:solidFill>
                <a:sym typeface="Wingdings" panose="05000000000000000000" pitchFamily="2" charset="2"/>
              </a:rPr>
              <a:t>Άη </a:t>
            </a:r>
            <a:r>
              <a:rPr lang="el-GR" sz="2400" b="1" dirty="0" smtClean="0">
                <a:solidFill>
                  <a:srgbClr val="C00000"/>
                </a:solidFill>
                <a:sym typeface="Wingdings" panose="05000000000000000000" pitchFamily="2" charset="2"/>
              </a:rPr>
              <a:t>Γιώργη</a:t>
            </a:r>
            <a:r>
              <a:rPr lang="el-GR" sz="2400" dirty="0" smtClean="0">
                <a:sym typeface="Wingdings" panose="05000000000000000000" pitchFamily="2" charset="2"/>
              </a:rPr>
              <a:t>. Σήμερα μπορεί να διακρίνει κανείς μόνο τα ερείπια της</a:t>
            </a:r>
            <a:r>
              <a:rPr lang="el-GR" sz="2400" dirty="0">
                <a:sym typeface="Wingdings" panose="05000000000000000000" pitchFamily="2" charset="2"/>
              </a:rPr>
              <a:t>. </a:t>
            </a:r>
            <a:r>
              <a:rPr lang="el-GR" sz="2400" dirty="0" smtClean="0"/>
              <a:t>Μπορεί </a:t>
            </a:r>
            <a:r>
              <a:rPr lang="el-GR" sz="2400" dirty="0"/>
              <a:t>να συγκριθεί με τον μητροπολιτικό ναό της Αθήνας., αν όχι ως προς την πολυτελή διακόσμηση, τουλάχιστον ως προς το μέγεθος και την απλή αρχιτεκτονική.</a:t>
            </a:r>
            <a:endParaRPr lang="el-GR" sz="2400" dirty="0">
              <a:sym typeface="Wingdings" panose="05000000000000000000" pitchFamily="2" charset="2"/>
            </a:endParaRPr>
          </a:p>
          <a:p>
            <a:pPr algn="just"/>
            <a:endParaRPr lang="el-GR" sz="2400" dirty="0">
              <a:sym typeface="Wingdings" panose="05000000000000000000" pitchFamily="2" charset="2"/>
            </a:endParaRPr>
          </a:p>
          <a:p>
            <a:pPr algn="just"/>
            <a:r>
              <a:rPr lang="el-GR" sz="2400" dirty="0" smtClean="0"/>
              <a:t>Χωροθετείται στο </a:t>
            </a:r>
            <a:r>
              <a:rPr lang="el-GR" sz="2400" dirty="0"/>
              <a:t>μέσο ενός καταπράσινου δάσους από καρυδιές και </a:t>
            </a:r>
            <a:r>
              <a:rPr lang="el-GR" sz="2400" dirty="0" smtClean="0"/>
              <a:t>καστανιές. Η ελληνική του ονομασία είναι Μεσοχώρι.</a:t>
            </a:r>
          </a:p>
          <a:p>
            <a:pPr algn="just"/>
            <a:endParaRPr lang="el-GR" sz="2400" dirty="0" smtClean="0"/>
          </a:p>
          <a:p>
            <a:pPr algn="just"/>
            <a:r>
              <a:rPr lang="el-GR" sz="2400" dirty="0" smtClean="0"/>
              <a:t>Διέθετε άφθονη ξυλεία για τους δύσκολους χειμώνες και δροσιά το καλοκαίρι, ενώ πρόσφερε και απέραντη θέα</a:t>
            </a:r>
            <a:r>
              <a:rPr lang="el-GR" sz="2400" dirty="0"/>
              <a:t> </a:t>
            </a:r>
            <a:r>
              <a:rPr lang="el-GR" sz="2400" dirty="0">
                <a:sym typeface="Wingdings" panose="05000000000000000000" pitchFamily="2" charset="2"/>
              </a:rPr>
              <a:t>σ</a:t>
            </a:r>
            <a:r>
              <a:rPr lang="el-GR" sz="2400" dirty="0" smtClean="0">
                <a:sym typeface="Wingdings" panose="05000000000000000000" pitchFamily="2" charset="2"/>
              </a:rPr>
              <a:t>την </a:t>
            </a:r>
            <a:r>
              <a:rPr lang="el-GR" sz="2400" dirty="0">
                <a:sym typeface="Wingdings" panose="05000000000000000000" pitchFamily="2" charset="2"/>
              </a:rPr>
              <a:t>Πεδιάδα της Κύβας</a:t>
            </a:r>
            <a:r>
              <a:rPr lang="en-US" sz="2400" dirty="0">
                <a:sym typeface="Wingdings" panose="05000000000000000000" pitchFamily="2" charset="2"/>
              </a:rPr>
              <a:t> </a:t>
            </a:r>
            <a:r>
              <a:rPr lang="el-GR" sz="2400" dirty="0" smtClean="0">
                <a:sym typeface="Wingdings" panose="05000000000000000000" pitchFamily="2" charset="2"/>
              </a:rPr>
              <a:t>και το Σαγγάριο ποταμό.</a:t>
            </a:r>
            <a:endParaRPr lang="el-GR" sz="2400" dirty="0" smtClean="0"/>
          </a:p>
        </p:txBody>
      </p:sp>
      <p:sp>
        <p:nvSpPr>
          <p:cNvPr id="5" name="Θέση αριθμού διαφάνειας 4"/>
          <p:cNvSpPr>
            <a:spLocks noGrp="1"/>
          </p:cNvSpPr>
          <p:nvPr>
            <p:ph type="sldNum" sz="quarter" idx="12"/>
          </p:nvPr>
        </p:nvSpPr>
        <p:spPr/>
        <p:txBody>
          <a:bodyPr/>
          <a:lstStyle/>
          <a:p>
            <a:fld id="{98D18766-1880-4D6C-BF9E-240D5B5CC1C9}" type="slidenum">
              <a:rPr lang="el-GR" smtClean="0"/>
              <a:pPr/>
              <a:t>7</a:t>
            </a:fld>
            <a:endParaRPr lang="el-GR"/>
          </a:p>
        </p:txBody>
      </p:sp>
      <p:pic>
        <p:nvPicPr>
          <p:cNvPr id="6" name="Εικόνα 5"/>
          <p:cNvPicPr>
            <a:picLocks noChangeAspect="1"/>
          </p:cNvPicPr>
          <p:nvPr/>
        </p:nvPicPr>
        <p:blipFill>
          <a:blip r:embed="rId4" cstate="print"/>
          <a:stretch>
            <a:fillRect/>
          </a:stretch>
        </p:blipFill>
        <p:spPr>
          <a:xfrm>
            <a:off x="838200" y="365125"/>
            <a:ext cx="1091279" cy="1091279"/>
          </a:xfrm>
          <a:prstGeom prst="rect">
            <a:avLst/>
          </a:prstGeom>
        </p:spPr>
      </p:pic>
    </p:spTree>
    <p:extLst>
      <p:ext uri="{BB962C8B-B14F-4D97-AF65-F5344CB8AC3E}">
        <p14:creationId xmlns:p14="http://schemas.microsoft.com/office/powerpoint/2010/main" xmlns="" val="384652914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αριθμού διαφάνειας 1"/>
          <p:cNvSpPr>
            <a:spLocks noGrp="1"/>
          </p:cNvSpPr>
          <p:nvPr>
            <p:ph type="sldNum" sz="quarter" idx="12"/>
          </p:nvPr>
        </p:nvSpPr>
        <p:spPr/>
        <p:txBody>
          <a:bodyPr/>
          <a:lstStyle/>
          <a:p>
            <a:fld id="{98D18766-1880-4D6C-BF9E-240D5B5CC1C9}" type="slidenum">
              <a:rPr lang="el-GR" smtClean="0"/>
              <a:pPr/>
              <a:t>8</a:t>
            </a:fld>
            <a:endParaRPr lang="el-GR"/>
          </a:p>
        </p:txBody>
      </p:sp>
      <p:pic>
        <p:nvPicPr>
          <p:cNvPr id="7" name="Εικόνα 6"/>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634"/>
            <a:ext cx="12192000" cy="9089893"/>
          </a:xfrm>
          <a:prstGeom prst="rect">
            <a:avLst/>
          </a:prstGeom>
        </p:spPr>
      </p:pic>
      <p:sp>
        <p:nvSpPr>
          <p:cNvPr id="8" name="TextBox 7"/>
          <p:cNvSpPr txBox="1"/>
          <p:nvPr/>
        </p:nvSpPr>
        <p:spPr>
          <a:xfrm>
            <a:off x="410547" y="289249"/>
            <a:ext cx="2705877" cy="369332"/>
          </a:xfrm>
          <a:prstGeom prst="rect">
            <a:avLst/>
          </a:prstGeom>
          <a:noFill/>
        </p:spPr>
        <p:txBody>
          <a:bodyPr wrap="square" rtlCol="0">
            <a:spAutoFit/>
          </a:bodyPr>
          <a:lstStyle/>
          <a:p>
            <a:r>
              <a:rPr lang="el-GR" b="1" dirty="0" smtClean="0">
                <a:solidFill>
                  <a:schemeClr val="bg1"/>
                </a:solidFill>
              </a:rPr>
              <a:t>Τα ερείπια του Άη Γιώργη</a:t>
            </a:r>
            <a:endParaRPr lang="el-GR" b="1" dirty="0">
              <a:solidFill>
                <a:schemeClr val="bg1"/>
              </a:solidFill>
            </a:endParaRPr>
          </a:p>
        </p:txBody>
      </p:sp>
    </p:spTree>
    <p:extLst>
      <p:ext uri="{BB962C8B-B14F-4D97-AF65-F5344CB8AC3E}">
        <p14:creationId xmlns:p14="http://schemas.microsoft.com/office/powerpoint/2010/main" xmlns="" val="13978342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αριθμού διαφάνειας 1"/>
          <p:cNvSpPr>
            <a:spLocks noGrp="1"/>
          </p:cNvSpPr>
          <p:nvPr>
            <p:ph type="sldNum" sz="quarter" idx="12"/>
          </p:nvPr>
        </p:nvSpPr>
        <p:spPr/>
        <p:txBody>
          <a:bodyPr/>
          <a:lstStyle/>
          <a:p>
            <a:fld id="{98D18766-1880-4D6C-BF9E-240D5B5CC1C9}" type="slidenum">
              <a:rPr lang="el-GR" smtClean="0"/>
              <a:pPr/>
              <a:t>9</a:t>
            </a:fld>
            <a:endParaRPr lang="el-GR"/>
          </a:p>
        </p:txBody>
      </p:sp>
      <p:pic>
        <p:nvPicPr>
          <p:cNvPr id="3" name="Εικόνα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 y="0"/>
            <a:ext cx="5253135" cy="6870794"/>
          </a:xfrm>
          <a:prstGeom prst="rect">
            <a:avLst/>
          </a:prstGeom>
        </p:spPr>
      </p:pic>
      <p:pic>
        <p:nvPicPr>
          <p:cNvPr id="5" name="Εικόνα 4"/>
          <p:cNvPicPr>
            <a:picLocks noChangeAspect="1"/>
          </p:cNvPicPr>
          <p:nvPr/>
        </p:nvPicPr>
        <p:blipFill rotWithShape="1">
          <a:blip r:embed="rId3" cstate="print">
            <a:extLst>
              <a:ext uri="{28A0092B-C50C-407E-A947-70E740481C1C}">
                <a14:useLocalDpi xmlns:a14="http://schemas.microsoft.com/office/drawing/2010/main" xmlns="" val="0"/>
              </a:ext>
            </a:extLst>
          </a:blip>
          <a:srcRect l="-1" t="12393" r="89" b="11702"/>
          <a:stretch/>
        </p:blipFill>
        <p:spPr>
          <a:xfrm>
            <a:off x="5253134" y="-1"/>
            <a:ext cx="6932646" cy="6858001"/>
          </a:xfrm>
          <a:prstGeom prst="rect">
            <a:avLst/>
          </a:prstGeom>
        </p:spPr>
      </p:pic>
    </p:spTree>
    <p:extLst>
      <p:ext uri="{BB962C8B-B14F-4D97-AF65-F5344CB8AC3E}">
        <p14:creationId xmlns:p14="http://schemas.microsoft.com/office/powerpoint/2010/main" xmlns="" val="1297715100"/>
      </p:ext>
    </p:extLst>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3729</TotalTime>
  <Words>3946</Words>
  <Application>Microsoft Office PowerPoint</Application>
  <PresentationFormat>Προσαρμογή</PresentationFormat>
  <Paragraphs>385</Paragraphs>
  <Slides>59</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59</vt:i4>
      </vt:variant>
    </vt:vector>
  </HeadingPairs>
  <TitlesOfParts>
    <vt:vector size="60" baseType="lpstr">
      <vt:lpstr>Θέμα του Office</vt:lpstr>
      <vt:lpstr>Στοιχεία της καθημερινότητας και της ιστορικής πορείας των Μικρασιατών όπως αποτυπώθηκαν μέσα από το βιβλίο “Ο Μέτοικος και η Συμμετρία”</vt:lpstr>
      <vt:lpstr>Θεματικοί Άξονες …</vt:lpstr>
      <vt:lpstr>Γεωγραφικά Στοιχεία</vt:lpstr>
      <vt:lpstr>Επαρχία της Βιθυνίας</vt:lpstr>
      <vt:lpstr>Επαρχία της Βιθυνίας</vt:lpstr>
      <vt:lpstr>Διαφάνεια 6</vt:lpstr>
      <vt:lpstr>Ορτάκιοϊ, μια κωμόπολη της Βιθυνίας</vt:lpstr>
      <vt:lpstr>Διαφάνεια 8</vt:lpstr>
      <vt:lpstr>Διαφάνεια 9</vt:lpstr>
      <vt:lpstr>Διαφάνεια 10</vt:lpstr>
      <vt:lpstr>Ορτάκιοϊ, μια κωμόπολη της Βιθυνίας</vt:lpstr>
      <vt:lpstr>Ορτάκιοϊ, μια κωμόπολη της Βιθυνίας</vt:lpstr>
      <vt:lpstr>Διαφάνεια 13</vt:lpstr>
      <vt:lpstr>Διαφάνεια 14</vt:lpstr>
      <vt:lpstr>Διαφάνεια 15</vt:lpstr>
      <vt:lpstr>Ταύταλα</vt:lpstr>
      <vt:lpstr>Διαφάνεια 17</vt:lpstr>
      <vt:lpstr>Αντάπαζαρ, το στολίδι της Νικομήδειας</vt:lpstr>
      <vt:lpstr>Διαφάνεια 19</vt:lpstr>
      <vt:lpstr>Λίμνη Σαπάντζας</vt:lpstr>
      <vt:lpstr>Διαφάνεια 21</vt:lpstr>
      <vt:lpstr>Διαφάνεια 22</vt:lpstr>
      <vt:lpstr>Στοιχεία της Καθημερινότητας</vt:lpstr>
      <vt:lpstr>Η εορτή του Αγίου Γεωργίου στο Ορτάκιοϊ</vt:lpstr>
      <vt:lpstr>Η εορτή του Αγίου Γεωργίου στο Ορτάκιοϊ</vt:lpstr>
      <vt:lpstr>Η εορτή του Αγίου Γεωργίου στο Ορτάκιοϊ</vt:lpstr>
      <vt:lpstr>Η εορτή του Αγίου Γεωργίου στο Ορτάκιοϊ</vt:lpstr>
      <vt:lpstr>Η εορτή του Αγίου Γεωργίου στο Ορτάκιοϊ</vt:lpstr>
      <vt:lpstr>Η εορτή του Αγίου Γεωργίου στο Ορτάκιοϊ</vt:lpstr>
      <vt:lpstr>Διαφάνεια 30</vt:lpstr>
      <vt:lpstr>Σύγκριση Ορτάκιοϊ - Αντάπαζαρ</vt:lpstr>
      <vt:lpstr>Η θρησκευτική ζωή των κατοίκων</vt:lpstr>
      <vt:lpstr>Το τυπικό της Φιλοξενίας</vt:lpstr>
      <vt:lpstr>Κοινωνικές Πεποιθήσεις</vt:lpstr>
      <vt:lpstr>Κοινωνικές Πεποιθήσεις</vt:lpstr>
      <vt:lpstr>Εκπαίδευση</vt:lpstr>
      <vt:lpstr>Το Χαμάμ</vt:lpstr>
      <vt:lpstr>Το Χαμάμ</vt:lpstr>
      <vt:lpstr>Το Χαμάμ</vt:lpstr>
      <vt:lpstr>Διαφάνεια 40</vt:lpstr>
      <vt:lpstr>Ιστορικά Στοιχεία</vt:lpstr>
      <vt:lpstr>Ο διαμελισμός της  Οθωμανικής Αυτοκρατορίας</vt:lpstr>
      <vt:lpstr>Διαφάνεια 43</vt:lpstr>
      <vt:lpstr>Πρώτος Παγκόσμιος Πόλεμος</vt:lpstr>
      <vt:lpstr>Διαφάνεια 45</vt:lpstr>
      <vt:lpstr>Διαφάνεια 46</vt:lpstr>
      <vt:lpstr>Η Γενοκτονία των Αρμενίων</vt:lpstr>
      <vt:lpstr>Διαφάνεια 48</vt:lpstr>
      <vt:lpstr>Η Γενοκτονία των Αρμενίων</vt:lpstr>
      <vt:lpstr>Διαφάνεια 50</vt:lpstr>
      <vt:lpstr>Η Γενοκτονία των Ποντίων</vt:lpstr>
      <vt:lpstr>Διαφάνεια 52</vt:lpstr>
      <vt:lpstr>Μετά τη Συνθήκη του Μούδρου</vt:lpstr>
      <vt:lpstr>Διαφάνεια 54</vt:lpstr>
      <vt:lpstr>Μετά τη Συνθήκη του Μούδρου</vt:lpstr>
      <vt:lpstr>Διαφάνεια 56</vt:lpstr>
      <vt:lpstr>Η σφαγή του Ορτάκιοϊ</vt:lpstr>
      <vt:lpstr>Ιστογραφία - Βιβλιογραφία</vt:lpstr>
      <vt:lpstr>Ευχαριστώ πολύ για την προσοχή σας!</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Στοιχεία της καθημερινότητας των Μικρασιατών όπως αποτυπώθηκαν μέσα από το βιβλίο “Ο Μέτοικος και η Συμμετρία”</dc:title>
  <dc:creator>userqq</dc:creator>
  <cp:lastModifiedBy>Υποδιεύθυνση</cp:lastModifiedBy>
  <cp:revision>104</cp:revision>
  <dcterms:created xsi:type="dcterms:W3CDTF">2023-02-07T17:10:27Z</dcterms:created>
  <dcterms:modified xsi:type="dcterms:W3CDTF">2023-02-17T11:47:55Z</dcterms:modified>
</cp:coreProperties>
</file>